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sldIdLst>
    <p:sldId id="317" r:id="rId2"/>
    <p:sldId id="336" r:id="rId3"/>
    <p:sldId id="335" r:id="rId4"/>
    <p:sldId id="319" r:id="rId5"/>
    <p:sldId id="337" r:id="rId6"/>
    <p:sldId id="338" r:id="rId7"/>
    <p:sldId id="339" r:id="rId8"/>
    <p:sldId id="340" r:id="rId9"/>
    <p:sldId id="341" r:id="rId10"/>
    <p:sldId id="343" r:id="rId11"/>
    <p:sldId id="342" r:id="rId12"/>
    <p:sldId id="321" r:id="rId13"/>
    <p:sldId id="329" r:id="rId14"/>
    <p:sldId id="355" r:id="rId15"/>
    <p:sldId id="356" r:id="rId16"/>
    <p:sldId id="357" r:id="rId17"/>
    <p:sldId id="326" r:id="rId18"/>
    <p:sldId id="345" r:id="rId19"/>
    <p:sldId id="344" r:id="rId20"/>
    <p:sldId id="322" r:id="rId21"/>
    <p:sldId id="324" r:id="rId22"/>
    <p:sldId id="346" r:id="rId23"/>
    <p:sldId id="347" r:id="rId24"/>
    <p:sldId id="348" r:id="rId25"/>
    <p:sldId id="349" r:id="rId26"/>
    <p:sldId id="350" r:id="rId27"/>
    <p:sldId id="332" r:id="rId28"/>
    <p:sldId id="359" r:id="rId29"/>
    <p:sldId id="327" r:id="rId30"/>
    <p:sldId id="352" r:id="rId31"/>
    <p:sldId id="353" r:id="rId32"/>
    <p:sldId id="358" r:id="rId33"/>
    <p:sldId id="36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4660"/>
  </p:normalViewPr>
  <p:slideViewPr>
    <p:cSldViewPr snapToGrid="0">
      <p:cViewPr varScale="1">
        <p:scale>
          <a:sx n="116" d="100"/>
          <a:sy n="116" d="100"/>
        </p:scale>
        <p:origin x="13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CE0940-25C8-4CED-96E2-8FA2BF93B3E9}" type="datetimeFigureOut">
              <a:rPr lang="en-US" smtClean="0"/>
              <a:t>2/16/2025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F7B58D-1DE9-43B8-93DE-2A59C20AB66C}" type="slidenum">
              <a:rPr lang="en-US" smtClean="0"/>
              <a:t>‹#›</a:t>
            </a:fld>
            <a:endParaRPr lang="en-US"/>
          </a:p>
        </p:txBody>
      </p:sp>
    </p:spTree>
    <p:extLst>
      <p:ext uri="{BB962C8B-B14F-4D97-AF65-F5344CB8AC3E}">
        <p14:creationId xmlns:p14="http://schemas.microsoft.com/office/powerpoint/2010/main" val="3386836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D0969-3BC9-E425-9F31-771A40B02250}"/>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CB7C23E1-8863-BAA6-77AC-3CEB3EB406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A760C6-2EB9-4B12-2C47-77551686D58A}"/>
              </a:ext>
            </a:extLst>
          </p:cNvPr>
          <p:cNvSpPr>
            <a:spLocks noGrp="1"/>
          </p:cNvSpPr>
          <p:nvPr>
            <p:ph type="dt" sz="half" idx="10"/>
          </p:nvPr>
        </p:nvSpPr>
        <p:spPr>
          <a:xfrm>
            <a:off x="838200" y="6356350"/>
            <a:ext cx="2743200" cy="365125"/>
          </a:xfrm>
          <a:prstGeom prst="rect">
            <a:avLst/>
          </a:prstGeom>
        </p:spPr>
        <p:txBody>
          <a:bodyPr/>
          <a:lstStyle/>
          <a:p>
            <a:fld id="{E82A3BA6-4B22-4D69-91C4-B87C21B5C3D7}" type="datetime1">
              <a:rPr lang="en-US" smtClean="0"/>
              <a:t>2/16/2025</a:t>
            </a:fld>
            <a:endParaRPr lang="en-US"/>
          </a:p>
        </p:txBody>
      </p:sp>
      <p:sp>
        <p:nvSpPr>
          <p:cNvPr id="5" name="Footer Placeholder 4">
            <a:extLst>
              <a:ext uri="{FF2B5EF4-FFF2-40B4-BE49-F238E27FC236}">
                <a16:creationId xmlns:a16="http://schemas.microsoft.com/office/drawing/2014/main" id="{EFD6CBDD-36A5-FD93-6C9F-EFC2F0627361}"/>
              </a:ext>
            </a:extLst>
          </p:cNvPr>
          <p:cNvSpPr>
            <a:spLocks noGrp="1"/>
          </p:cNvSpPr>
          <p:nvPr>
            <p:ph type="ftr" sz="quarter" idx="11"/>
          </p:nvPr>
        </p:nvSpPr>
        <p:spPr/>
        <p:txBody>
          <a:bodyPr/>
          <a:lstStyle/>
          <a:p>
            <a:r>
              <a:rPr lang="en-US"/>
              <a:t>Introduction</a:t>
            </a:r>
          </a:p>
        </p:txBody>
      </p:sp>
      <p:sp>
        <p:nvSpPr>
          <p:cNvPr id="6" name="Slide Number Placeholder 5">
            <a:extLst>
              <a:ext uri="{FF2B5EF4-FFF2-40B4-BE49-F238E27FC236}">
                <a16:creationId xmlns:a16="http://schemas.microsoft.com/office/drawing/2014/main" id="{52A8F109-725A-2997-4814-1CB5B5F979FC}"/>
              </a:ext>
            </a:extLst>
          </p:cNvPr>
          <p:cNvSpPr>
            <a:spLocks noGrp="1"/>
          </p:cNvSpPr>
          <p:nvPr>
            <p:ph type="sldNum" sz="quarter" idx="12"/>
          </p:nvPr>
        </p:nvSpPr>
        <p:spPr/>
        <p:txBody>
          <a:bodyPr/>
          <a:lstStyle/>
          <a:p>
            <a:fld id="{B62F1270-CA5A-4BF1-AAF5-16F08E48CB78}" type="slidenum">
              <a:rPr lang="en-US" smtClean="0"/>
              <a:t>‹#›</a:t>
            </a:fld>
            <a:endParaRPr lang="en-US" dirty="0"/>
          </a:p>
        </p:txBody>
      </p:sp>
    </p:spTree>
    <p:extLst>
      <p:ext uri="{BB962C8B-B14F-4D97-AF65-F5344CB8AC3E}">
        <p14:creationId xmlns:p14="http://schemas.microsoft.com/office/powerpoint/2010/main" val="118009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BB12-6CE0-5896-197F-A351D692C0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03BFC0-A205-3164-72D7-5BD81882EA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6C45B9-DA11-4A1C-058B-5079E09BB49D}"/>
              </a:ext>
            </a:extLst>
          </p:cNvPr>
          <p:cNvSpPr>
            <a:spLocks noGrp="1"/>
          </p:cNvSpPr>
          <p:nvPr>
            <p:ph type="dt" sz="half" idx="10"/>
          </p:nvPr>
        </p:nvSpPr>
        <p:spPr>
          <a:xfrm>
            <a:off x="838200" y="6356350"/>
            <a:ext cx="2743200" cy="365125"/>
          </a:xfrm>
          <a:prstGeom prst="rect">
            <a:avLst/>
          </a:prstGeom>
        </p:spPr>
        <p:txBody>
          <a:bodyPr/>
          <a:lstStyle/>
          <a:p>
            <a:fld id="{FB2FFE65-DFA4-43A3-A834-4788946F3021}" type="datetime1">
              <a:rPr lang="en-US" smtClean="0"/>
              <a:t>2/16/2025</a:t>
            </a:fld>
            <a:endParaRPr lang="en-US"/>
          </a:p>
        </p:txBody>
      </p:sp>
      <p:sp>
        <p:nvSpPr>
          <p:cNvPr id="5" name="Footer Placeholder 4">
            <a:extLst>
              <a:ext uri="{FF2B5EF4-FFF2-40B4-BE49-F238E27FC236}">
                <a16:creationId xmlns:a16="http://schemas.microsoft.com/office/drawing/2014/main" id="{C1B12D7D-48D9-22AF-8770-6A5289E43ABB}"/>
              </a:ext>
            </a:extLst>
          </p:cNvPr>
          <p:cNvSpPr>
            <a:spLocks noGrp="1"/>
          </p:cNvSpPr>
          <p:nvPr>
            <p:ph type="ftr" sz="quarter" idx="11"/>
          </p:nvPr>
        </p:nvSpPr>
        <p:spPr/>
        <p:txBody>
          <a:bodyPr/>
          <a:lstStyle/>
          <a:p>
            <a:r>
              <a:rPr lang="en-US"/>
              <a:t>Introduction</a:t>
            </a:r>
          </a:p>
        </p:txBody>
      </p:sp>
      <p:sp>
        <p:nvSpPr>
          <p:cNvPr id="6" name="Slide Number Placeholder 5">
            <a:extLst>
              <a:ext uri="{FF2B5EF4-FFF2-40B4-BE49-F238E27FC236}">
                <a16:creationId xmlns:a16="http://schemas.microsoft.com/office/drawing/2014/main" id="{0337910A-A603-CBBA-AAEC-B4BD95E9C03B}"/>
              </a:ext>
            </a:extLst>
          </p:cNvPr>
          <p:cNvSpPr>
            <a:spLocks noGrp="1"/>
          </p:cNvSpPr>
          <p:nvPr>
            <p:ph type="sldNum" sz="quarter" idx="12"/>
          </p:nvPr>
        </p:nvSpPr>
        <p:spPr/>
        <p:txBody>
          <a:bodyPr/>
          <a:lstStyle/>
          <a:p>
            <a:fld id="{B62F1270-CA5A-4BF1-AAF5-16F08E48CB78}" type="slidenum">
              <a:rPr lang="en-US" smtClean="0"/>
              <a:t>‹#›</a:t>
            </a:fld>
            <a:endParaRPr lang="en-US"/>
          </a:p>
        </p:txBody>
      </p:sp>
    </p:spTree>
    <p:extLst>
      <p:ext uri="{BB962C8B-B14F-4D97-AF65-F5344CB8AC3E}">
        <p14:creationId xmlns:p14="http://schemas.microsoft.com/office/powerpoint/2010/main" val="2246272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70D1E2-74DE-C6EB-A8EC-308657878B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7F9B26-4A69-4D57-C633-72C8B76AAA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35456-C44F-2D28-4BF6-50D0F62C45D8}"/>
              </a:ext>
            </a:extLst>
          </p:cNvPr>
          <p:cNvSpPr>
            <a:spLocks noGrp="1"/>
          </p:cNvSpPr>
          <p:nvPr>
            <p:ph type="dt" sz="half" idx="10"/>
          </p:nvPr>
        </p:nvSpPr>
        <p:spPr>
          <a:xfrm>
            <a:off x="838200" y="6356350"/>
            <a:ext cx="2743200" cy="365125"/>
          </a:xfrm>
          <a:prstGeom prst="rect">
            <a:avLst/>
          </a:prstGeom>
        </p:spPr>
        <p:txBody>
          <a:bodyPr/>
          <a:lstStyle/>
          <a:p>
            <a:fld id="{33AFC2D8-0CF3-496F-8CED-E9AD4C92185B}" type="datetime1">
              <a:rPr lang="en-US" smtClean="0"/>
              <a:t>2/16/2025</a:t>
            </a:fld>
            <a:endParaRPr lang="en-US"/>
          </a:p>
        </p:txBody>
      </p:sp>
      <p:sp>
        <p:nvSpPr>
          <p:cNvPr id="5" name="Footer Placeholder 4">
            <a:extLst>
              <a:ext uri="{FF2B5EF4-FFF2-40B4-BE49-F238E27FC236}">
                <a16:creationId xmlns:a16="http://schemas.microsoft.com/office/drawing/2014/main" id="{75F83730-2DDE-C2C7-00A4-43C39B020DE7}"/>
              </a:ext>
            </a:extLst>
          </p:cNvPr>
          <p:cNvSpPr>
            <a:spLocks noGrp="1"/>
          </p:cNvSpPr>
          <p:nvPr>
            <p:ph type="ftr" sz="quarter" idx="11"/>
          </p:nvPr>
        </p:nvSpPr>
        <p:spPr/>
        <p:txBody>
          <a:bodyPr/>
          <a:lstStyle/>
          <a:p>
            <a:r>
              <a:rPr lang="en-US"/>
              <a:t>Introduction</a:t>
            </a:r>
          </a:p>
        </p:txBody>
      </p:sp>
      <p:sp>
        <p:nvSpPr>
          <p:cNvPr id="6" name="Slide Number Placeholder 5">
            <a:extLst>
              <a:ext uri="{FF2B5EF4-FFF2-40B4-BE49-F238E27FC236}">
                <a16:creationId xmlns:a16="http://schemas.microsoft.com/office/drawing/2014/main" id="{9E8FB452-44EB-602B-86CC-0B63500F7B35}"/>
              </a:ext>
            </a:extLst>
          </p:cNvPr>
          <p:cNvSpPr>
            <a:spLocks noGrp="1"/>
          </p:cNvSpPr>
          <p:nvPr>
            <p:ph type="sldNum" sz="quarter" idx="12"/>
          </p:nvPr>
        </p:nvSpPr>
        <p:spPr/>
        <p:txBody>
          <a:bodyPr/>
          <a:lstStyle/>
          <a:p>
            <a:fld id="{B62F1270-CA5A-4BF1-AAF5-16F08E48CB78}" type="slidenum">
              <a:rPr lang="en-US" smtClean="0"/>
              <a:t>‹#›</a:t>
            </a:fld>
            <a:endParaRPr lang="en-US"/>
          </a:p>
        </p:txBody>
      </p:sp>
    </p:spTree>
    <p:extLst>
      <p:ext uri="{BB962C8B-B14F-4D97-AF65-F5344CB8AC3E}">
        <p14:creationId xmlns:p14="http://schemas.microsoft.com/office/powerpoint/2010/main" val="671993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A10C-6E04-1B5B-960E-AFB5C34E0F24}"/>
              </a:ext>
            </a:extLst>
          </p:cNvPr>
          <p:cNvSpPr>
            <a:spLocks noGrp="1"/>
          </p:cNvSpPr>
          <p:nvPr>
            <p:ph type="title"/>
          </p:nvPr>
        </p:nvSpPr>
        <p:spPr>
          <a:xfrm>
            <a:off x="0" y="0"/>
            <a:ext cx="12192000" cy="848497"/>
          </a:xfrm>
        </p:spPr>
        <p:txBody>
          <a:bodyPr>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4A96700D-E6AB-A0FA-E79A-9AAFA1B8D90F}"/>
              </a:ext>
            </a:extLst>
          </p:cNvPr>
          <p:cNvSpPr>
            <a:spLocks noGrp="1"/>
          </p:cNvSpPr>
          <p:nvPr>
            <p:ph idx="1"/>
          </p:nvPr>
        </p:nvSpPr>
        <p:spPr>
          <a:xfrm>
            <a:off x="0" y="1100695"/>
            <a:ext cx="10515600" cy="50364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6C1C63C-8994-B5A6-A3B7-55184800EC8F}"/>
              </a:ext>
            </a:extLst>
          </p:cNvPr>
          <p:cNvSpPr>
            <a:spLocks noGrp="1"/>
          </p:cNvSpPr>
          <p:nvPr>
            <p:ph type="ftr" sz="quarter" idx="11"/>
          </p:nvPr>
        </p:nvSpPr>
        <p:spPr/>
        <p:txBody>
          <a:bodyPr/>
          <a:lstStyle/>
          <a:p>
            <a:r>
              <a:rPr lang="en-US"/>
              <a:t>Introduction</a:t>
            </a:r>
          </a:p>
        </p:txBody>
      </p:sp>
      <p:sp>
        <p:nvSpPr>
          <p:cNvPr id="6" name="Slide Number Placeholder 5">
            <a:extLst>
              <a:ext uri="{FF2B5EF4-FFF2-40B4-BE49-F238E27FC236}">
                <a16:creationId xmlns:a16="http://schemas.microsoft.com/office/drawing/2014/main" id="{4B73448B-38C0-346C-AC32-5E6074D4801A}"/>
              </a:ext>
            </a:extLst>
          </p:cNvPr>
          <p:cNvSpPr>
            <a:spLocks noGrp="1"/>
          </p:cNvSpPr>
          <p:nvPr>
            <p:ph type="sldNum" sz="quarter" idx="12"/>
          </p:nvPr>
        </p:nvSpPr>
        <p:spPr/>
        <p:txBody>
          <a:bodyPr/>
          <a:lstStyle/>
          <a:p>
            <a:fld id="{B62F1270-CA5A-4BF1-AAF5-16F08E48CB78}" type="slidenum">
              <a:rPr lang="en-US" smtClean="0"/>
              <a:t>‹#›</a:t>
            </a:fld>
            <a:endParaRPr lang="en-US"/>
          </a:p>
        </p:txBody>
      </p:sp>
    </p:spTree>
    <p:extLst>
      <p:ext uri="{BB962C8B-B14F-4D97-AF65-F5344CB8AC3E}">
        <p14:creationId xmlns:p14="http://schemas.microsoft.com/office/powerpoint/2010/main" val="1579583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E203-9058-4ABB-2CB4-3E1D886A96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6CB391-7275-D8A5-E81A-F6C8D1C91A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AB5329-1884-4502-4559-356634FF9E9E}"/>
              </a:ext>
            </a:extLst>
          </p:cNvPr>
          <p:cNvSpPr>
            <a:spLocks noGrp="1"/>
          </p:cNvSpPr>
          <p:nvPr>
            <p:ph type="dt" sz="half" idx="10"/>
          </p:nvPr>
        </p:nvSpPr>
        <p:spPr>
          <a:xfrm>
            <a:off x="838200" y="6356350"/>
            <a:ext cx="2743200" cy="365125"/>
          </a:xfrm>
          <a:prstGeom prst="rect">
            <a:avLst/>
          </a:prstGeom>
        </p:spPr>
        <p:txBody>
          <a:bodyPr/>
          <a:lstStyle/>
          <a:p>
            <a:fld id="{D346E657-D090-47BC-894B-7F7404E1AFDB}" type="datetime1">
              <a:rPr lang="en-US" smtClean="0"/>
              <a:t>2/16/2025</a:t>
            </a:fld>
            <a:endParaRPr lang="en-US"/>
          </a:p>
        </p:txBody>
      </p:sp>
      <p:sp>
        <p:nvSpPr>
          <p:cNvPr id="5" name="Footer Placeholder 4">
            <a:extLst>
              <a:ext uri="{FF2B5EF4-FFF2-40B4-BE49-F238E27FC236}">
                <a16:creationId xmlns:a16="http://schemas.microsoft.com/office/drawing/2014/main" id="{C30E7228-75D0-E9BC-3185-547F55D1FBD3}"/>
              </a:ext>
            </a:extLst>
          </p:cNvPr>
          <p:cNvSpPr>
            <a:spLocks noGrp="1"/>
          </p:cNvSpPr>
          <p:nvPr>
            <p:ph type="ftr" sz="quarter" idx="11"/>
          </p:nvPr>
        </p:nvSpPr>
        <p:spPr/>
        <p:txBody>
          <a:bodyPr/>
          <a:lstStyle/>
          <a:p>
            <a:r>
              <a:rPr lang="en-US"/>
              <a:t>Introduction</a:t>
            </a:r>
          </a:p>
        </p:txBody>
      </p:sp>
      <p:sp>
        <p:nvSpPr>
          <p:cNvPr id="6" name="Slide Number Placeholder 5">
            <a:extLst>
              <a:ext uri="{FF2B5EF4-FFF2-40B4-BE49-F238E27FC236}">
                <a16:creationId xmlns:a16="http://schemas.microsoft.com/office/drawing/2014/main" id="{D556EA80-117A-20A9-6DEE-C952767EC622}"/>
              </a:ext>
            </a:extLst>
          </p:cNvPr>
          <p:cNvSpPr>
            <a:spLocks noGrp="1"/>
          </p:cNvSpPr>
          <p:nvPr>
            <p:ph type="sldNum" sz="quarter" idx="12"/>
          </p:nvPr>
        </p:nvSpPr>
        <p:spPr/>
        <p:txBody>
          <a:bodyPr/>
          <a:lstStyle/>
          <a:p>
            <a:fld id="{B62F1270-CA5A-4BF1-AAF5-16F08E48CB78}" type="slidenum">
              <a:rPr lang="en-US" smtClean="0"/>
              <a:t>‹#›</a:t>
            </a:fld>
            <a:endParaRPr lang="en-US"/>
          </a:p>
        </p:txBody>
      </p:sp>
    </p:spTree>
    <p:extLst>
      <p:ext uri="{BB962C8B-B14F-4D97-AF65-F5344CB8AC3E}">
        <p14:creationId xmlns:p14="http://schemas.microsoft.com/office/powerpoint/2010/main" val="2744191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4317E-1C92-A3D1-4CBF-AE02FAC839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44D8E5-774C-BCD5-597A-A433ADE002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49B0AF-191A-A268-1C2E-17460C0EDC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740D6A-251D-CFE4-5C0D-453FA6A0435D}"/>
              </a:ext>
            </a:extLst>
          </p:cNvPr>
          <p:cNvSpPr>
            <a:spLocks noGrp="1"/>
          </p:cNvSpPr>
          <p:nvPr>
            <p:ph type="dt" sz="half" idx="10"/>
          </p:nvPr>
        </p:nvSpPr>
        <p:spPr>
          <a:xfrm>
            <a:off x="838200" y="6356350"/>
            <a:ext cx="2743200" cy="365125"/>
          </a:xfrm>
          <a:prstGeom prst="rect">
            <a:avLst/>
          </a:prstGeom>
        </p:spPr>
        <p:txBody>
          <a:bodyPr/>
          <a:lstStyle/>
          <a:p>
            <a:fld id="{93F462FA-5168-4DFC-A8AA-E1636F6F1807}" type="datetime1">
              <a:rPr lang="en-US" smtClean="0"/>
              <a:t>2/16/2025</a:t>
            </a:fld>
            <a:endParaRPr lang="en-US"/>
          </a:p>
        </p:txBody>
      </p:sp>
      <p:sp>
        <p:nvSpPr>
          <p:cNvPr id="6" name="Footer Placeholder 5">
            <a:extLst>
              <a:ext uri="{FF2B5EF4-FFF2-40B4-BE49-F238E27FC236}">
                <a16:creationId xmlns:a16="http://schemas.microsoft.com/office/drawing/2014/main" id="{DA69169D-B6DA-BC5D-67D9-32B4F9975B66}"/>
              </a:ext>
            </a:extLst>
          </p:cNvPr>
          <p:cNvSpPr>
            <a:spLocks noGrp="1"/>
          </p:cNvSpPr>
          <p:nvPr>
            <p:ph type="ftr" sz="quarter" idx="11"/>
          </p:nvPr>
        </p:nvSpPr>
        <p:spPr/>
        <p:txBody>
          <a:bodyPr/>
          <a:lstStyle/>
          <a:p>
            <a:r>
              <a:rPr lang="en-US"/>
              <a:t>Introduction</a:t>
            </a:r>
          </a:p>
        </p:txBody>
      </p:sp>
      <p:sp>
        <p:nvSpPr>
          <p:cNvPr id="7" name="Slide Number Placeholder 6">
            <a:extLst>
              <a:ext uri="{FF2B5EF4-FFF2-40B4-BE49-F238E27FC236}">
                <a16:creationId xmlns:a16="http://schemas.microsoft.com/office/drawing/2014/main" id="{291FF9F5-4506-9B3B-7D39-394220E40BD1}"/>
              </a:ext>
            </a:extLst>
          </p:cNvPr>
          <p:cNvSpPr>
            <a:spLocks noGrp="1"/>
          </p:cNvSpPr>
          <p:nvPr>
            <p:ph type="sldNum" sz="quarter" idx="12"/>
          </p:nvPr>
        </p:nvSpPr>
        <p:spPr/>
        <p:txBody>
          <a:bodyPr/>
          <a:lstStyle/>
          <a:p>
            <a:fld id="{B62F1270-CA5A-4BF1-AAF5-16F08E48CB78}" type="slidenum">
              <a:rPr lang="en-US" smtClean="0"/>
              <a:t>‹#›</a:t>
            </a:fld>
            <a:endParaRPr lang="en-US"/>
          </a:p>
        </p:txBody>
      </p:sp>
    </p:spTree>
    <p:extLst>
      <p:ext uri="{BB962C8B-B14F-4D97-AF65-F5344CB8AC3E}">
        <p14:creationId xmlns:p14="http://schemas.microsoft.com/office/powerpoint/2010/main" val="2446739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23672-099B-E107-E303-AEE1903348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71D34A-A411-BD73-29E5-C784FE76DF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A39816-E6EE-F433-3FD9-418E89C137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28D1CA-97EC-153B-4FA4-13F2D5818A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3CB723-F873-013E-6341-58F1B78FA4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7C9254-92D2-FC28-DE7C-4934D7DE7813}"/>
              </a:ext>
            </a:extLst>
          </p:cNvPr>
          <p:cNvSpPr>
            <a:spLocks noGrp="1"/>
          </p:cNvSpPr>
          <p:nvPr>
            <p:ph type="dt" sz="half" idx="10"/>
          </p:nvPr>
        </p:nvSpPr>
        <p:spPr>
          <a:xfrm>
            <a:off x="838200" y="6356350"/>
            <a:ext cx="2743200" cy="365125"/>
          </a:xfrm>
          <a:prstGeom prst="rect">
            <a:avLst/>
          </a:prstGeom>
        </p:spPr>
        <p:txBody>
          <a:bodyPr/>
          <a:lstStyle/>
          <a:p>
            <a:fld id="{1928D0C9-320A-4AE1-85D8-ED11977E8C12}" type="datetime1">
              <a:rPr lang="en-US" smtClean="0"/>
              <a:t>2/16/2025</a:t>
            </a:fld>
            <a:endParaRPr lang="en-US"/>
          </a:p>
        </p:txBody>
      </p:sp>
      <p:sp>
        <p:nvSpPr>
          <p:cNvPr id="8" name="Footer Placeholder 7">
            <a:extLst>
              <a:ext uri="{FF2B5EF4-FFF2-40B4-BE49-F238E27FC236}">
                <a16:creationId xmlns:a16="http://schemas.microsoft.com/office/drawing/2014/main" id="{1101079D-EB10-38B4-81F9-C6BD6CC76914}"/>
              </a:ext>
            </a:extLst>
          </p:cNvPr>
          <p:cNvSpPr>
            <a:spLocks noGrp="1"/>
          </p:cNvSpPr>
          <p:nvPr>
            <p:ph type="ftr" sz="quarter" idx="11"/>
          </p:nvPr>
        </p:nvSpPr>
        <p:spPr/>
        <p:txBody>
          <a:bodyPr/>
          <a:lstStyle/>
          <a:p>
            <a:r>
              <a:rPr lang="en-US"/>
              <a:t>Introduction</a:t>
            </a:r>
          </a:p>
        </p:txBody>
      </p:sp>
      <p:sp>
        <p:nvSpPr>
          <p:cNvPr id="9" name="Slide Number Placeholder 8">
            <a:extLst>
              <a:ext uri="{FF2B5EF4-FFF2-40B4-BE49-F238E27FC236}">
                <a16:creationId xmlns:a16="http://schemas.microsoft.com/office/drawing/2014/main" id="{A7A7C44A-3715-B891-AF3B-A12B68BF574D}"/>
              </a:ext>
            </a:extLst>
          </p:cNvPr>
          <p:cNvSpPr>
            <a:spLocks noGrp="1"/>
          </p:cNvSpPr>
          <p:nvPr>
            <p:ph type="sldNum" sz="quarter" idx="12"/>
          </p:nvPr>
        </p:nvSpPr>
        <p:spPr/>
        <p:txBody>
          <a:bodyPr/>
          <a:lstStyle/>
          <a:p>
            <a:fld id="{B62F1270-CA5A-4BF1-AAF5-16F08E48CB78}" type="slidenum">
              <a:rPr lang="en-US" smtClean="0"/>
              <a:t>‹#›</a:t>
            </a:fld>
            <a:endParaRPr lang="en-US"/>
          </a:p>
        </p:txBody>
      </p:sp>
    </p:spTree>
    <p:extLst>
      <p:ext uri="{BB962C8B-B14F-4D97-AF65-F5344CB8AC3E}">
        <p14:creationId xmlns:p14="http://schemas.microsoft.com/office/powerpoint/2010/main" val="2355288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BCF8E-FA11-6A49-A295-D979745CFB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49BD36B-ED63-AAD9-76DE-AFDF95D22A68}"/>
              </a:ext>
            </a:extLst>
          </p:cNvPr>
          <p:cNvSpPr>
            <a:spLocks noGrp="1"/>
          </p:cNvSpPr>
          <p:nvPr>
            <p:ph type="dt" sz="half" idx="10"/>
          </p:nvPr>
        </p:nvSpPr>
        <p:spPr>
          <a:xfrm>
            <a:off x="838200" y="6356350"/>
            <a:ext cx="2743200" cy="365125"/>
          </a:xfrm>
          <a:prstGeom prst="rect">
            <a:avLst/>
          </a:prstGeom>
        </p:spPr>
        <p:txBody>
          <a:bodyPr/>
          <a:lstStyle/>
          <a:p>
            <a:fld id="{132456FE-1047-4D97-88F7-9D840A87DE2B}" type="datetime1">
              <a:rPr lang="en-US" smtClean="0"/>
              <a:t>2/16/2025</a:t>
            </a:fld>
            <a:endParaRPr lang="en-US"/>
          </a:p>
        </p:txBody>
      </p:sp>
      <p:sp>
        <p:nvSpPr>
          <p:cNvPr id="4" name="Footer Placeholder 3">
            <a:extLst>
              <a:ext uri="{FF2B5EF4-FFF2-40B4-BE49-F238E27FC236}">
                <a16:creationId xmlns:a16="http://schemas.microsoft.com/office/drawing/2014/main" id="{94047E32-AC55-387F-CF0D-2FC28C243E51}"/>
              </a:ext>
            </a:extLst>
          </p:cNvPr>
          <p:cNvSpPr>
            <a:spLocks noGrp="1"/>
          </p:cNvSpPr>
          <p:nvPr>
            <p:ph type="ftr" sz="quarter" idx="11"/>
          </p:nvPr>
        </p:nvSpPr>
        <p:spPr/>
        <p:txBody>
          <a:bodyPr/>
          <a:lstStyle/>
          <a:p>
            <a:r>
              <a:rPr lang="en-US"/>
              <a:t>Introduction</a:t>
            </a:r>
          </a:p>
        </p:txBody>
      </p:sp>
      <p:sp>
        <p:nvSpPr>
          <p:cNvPr id="5" name="Slide Number Placeholder 4">
            <a:extLst>
              <a:ext uri="{FF2B5EF4-FFF2-40B4-BE49-F238E27FC236}">
                <a16:creationId xmlns:a16="http://schemas.microsoft.com/office/drawing/2014/main" id="{D2BC97A0-BFFA-065D-FC46-31A49D79F7A3}"/>
              </a:ext>
            </a:extLst>
          </p:cNvPr>
          <p:cNvSpPr>
            <a:spLocks noGrp="1"/>
          </p:cNvSpPr>
          <p:nvPr>
            <p:ph type="sldNum" sz="quarter" idx="12"/>
          </p:nvPr>
        </p:nvSpPr>
        <p:spPr/>
        <p:txBody>
          <a:bodyPr/>
          <a:lstStyle/>
          <a:p>
            <a:fld id="{B62F1270-CA5A-4BF1-AAF5-16F08E48CB78}" type="slidenum">
              <a:rPr lang="en-US" smtClean="0"/>
              <a:t>‹#›</a:t>
            </a:fld>
            <a:endParaRPr lang="en-US"/>
          </a:p>
        </p:txBody>
      </p:sp>
    </p:spTree>
    <p:extLst>
      <p:ext uri="{BB962C8B-B14F-4D97-AF65-F5344CB8AC3E}">
        <p14:creationId xmlns:p14="http://schemas.microsoft.com/office/powerpoint/2010/main" val="4198525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11CDEA-353B-2409-B4B6-B34F21933770}"/>
              </a:ext>
            </a:extLst>
          </p:cNvPr>
          <p:cNvSpPr>
            <a:spLocks noGrp="1"/>
          </p:cNvSpPr>
          <p:nvPr>
            <p:ph type="dt" sz="half" idx="10"/>
          </p:nvPr>
        </p:nvSpPr>
        <p:spPr>
          <a:xfrm>
            <a:off x="838200" y="6356350"/>
            <a:ext cx="2743200" cy="365125"/>
          </a:xfrm>
          <a:prstGeom prst="rect">
            <a:avLst/>
          </a:prstGeom>
        </p:spPr>
        <p:txBody>
          <a:bodyPr/>
          <a:lstStyle/>
          <a:p>
            <a:fld id="{EA2B26AF-43C9-4A52-AF06-A2AC06E43B1C}" type="datetime1">
              <a:rPr lang="en-US" smtClean="0"/>
              <a:t>2/16/2025</a:t>
            </a:fld>
            <a:endParaRPr lang="en-US"/>
          </a:p>
        </p:txBody>
      </p:sp>
      <p:sp>
        <p:nvSpPr>
          <p:cNvPr id="3" name="Footer Placeholder 2">
            <a:extLst>
              <a:ext uri="{FF2B5EF4-FFF2-40B4-BE49-F238E27FC236}">
                <a16:creationId xmlns:a16="http://schemas.microsoft.com/office/drawing/2014/main" id="{75CC3328-69EC-AD32-5D42-78AFBAE69021}"/>
              </a:ext>
            </a:extLst>
          </p:cNvPr>
          <p:cNvSpPr>
            <a:spLocks noGrp="1"/>
          </p:cNvSpPr>
          <p:nvPr>
            <p:ph type="ftr" sz="quarter" idx="11"/>
          </p:nvPr>
        </p:nvSpPr>
        <p:spPr/>
        <p:txBody>
          <a:bodyPr/>
          <a:lstStyle/>
          <a:p>
            <a:r>
              <a:rPr lang="en-US"/>
              <a:t>Introduction</a:t>
            </a:r>
          </a:p>
        </p:txBody>
      </p:sp>
      <p:sp>
        <p:nvSpPr>
          <p:cNvPr id="4" name="Slide Number Placeholder 3">
            <a:extLst>
              <a:ext uri="{FF2B5EF4-FFF2-40B4-BE49-F238E27FC236}">
                <a16:creationId xmlns:a16="http://schemas.microsoft.com/office/drawing/2014/main" id="{FC8FB655-C58F-EF96-7FFE-957B2D978F93}"/>
              </a:ext>
            </a:extLst>
          </p:cNvPr>
          <p:cNvSpPr>
            <a:spLocks noGrp="1"/>
          </p:cNvSpPr>
          <p:nvPr>
            <p:ph type="sldNum" sz="quarter" idx="12"/>
          </p:nvPr>
        </p:nvSpPr>
        <p:spPr/>
        <p:txBody>
          <a:bodyPr/>
          <a:lstStyle/>
          <a:p>
            <a:fld id="{B62F1270-CA5A-4BF1-AAF5-16F08E48CB78}" type="slidenum">
              <a:rPr lang="en-US" smtClean="0"/>
              <a:t>‹#›</a:t>
            </a:fld>
            <a:endParaRPr lang="en-US"/>
          </a:p>
        </p:txBody>
      </p:sp>
    </p:spTree>
    <p:extLst>
      <p:ext uri="{BB962C8B-B14F-4D97-AF65-F5344CB8AC3E}">
        <p14:creationId xmlns:p14="http://schemas.microsoft.com/office/powerpoint/2010/main" val="1913126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282B-6CF9-A4D0-C084-62B090688E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76AE6F-77E3-8C1B-513C-DE9ADA0C95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C2555-EF3E-E875-FB86-A9BBE40240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49D25C-22A8-5D58-D044-D38241281A24}"/>
              </a:ext>
            </a:extLst>
          </p:cNvPr>
          <p:cNvSpPr>
            <a:spLocks noGrp="1"/>
          </p:cNvSpPr>
          <p:nvPr>
            <p:ph type="dt" sz="half" idx="10"/>
          </p:nvPr>
        </p:nvSpPr>
        <p:spPr>
          <a:xfrm>
            <a:off x="838200" y="6356350"/>
            <a:ext cx="2743200" cy="365125"/>
          </a:xfrm>
          <a:prstGeom prst="rect">
            <a:avLst/>
          </a:prstGeom>
        </p:spPr>
        <p:txBody>
          <a:bodyPr/>
          <a:lstStyle/>
          <a:p>
            <a:fld id="{18582E4D-5E9F-4458-938C-864B706F95FF}" type="datetime1">
              <a:rPr lang="en-US" smtClean="0"/>
              <a:t>2/16/2025</a:t>
            </a:fld>
            <a:endParaRPr lang="en-US"/>
          </a:p>
        </p:txBody>
      </p:sp>
      <p:sp>
        <p:nvSpPr>
          <p:cNvPr id="6" name="Footer Placeholder 5">
            <a:extLst>
              <a:ext uri="{FF2B5EF4-FFF2-40B4-BE49-F238E27FC236}">
                <a16:creationId xmlns:a16="http://schemas.microsoft.com/office/drawing/2014/main" id="{B3F0EBB5-21AA-2559-8D0D-53B747534639}"/>
              </a:ext>
            </a:extLst>
          </p:cNvPr>
          <p:cNvSpPr>
            <a:spLocks noGrp="1"/>
          </p:cNvSpPr>
          <p:nvPr>
            <p:ph type="ftr" sz="quarter" idx="11"/>
          </p:nvPr>
        </p:nvSpPr>
        <p:spPr/>
        <p:txBody>
          <a:bodyPr/>
          <a:lstStyle/>
          <a:p>
            <a:r>
              <a:rPr lang="en-US"/>
              <a:t>Introduction</a:t>
            </a:r>
          </a:p>
        </p:txBody>
      </p:sp>
      <p:sp>
        <p:nvSpPr>
          <p:cNvPr id="7" name="Slide Number Placeholder 6">
            <a:extLst>
              <a:ext uri="{FF2B5EF4-FFF2-40B4-BE49-F238E27FC236}">
                <a16:creationId xmlns:a16="http://schemas.microsoft.com/office/drawing/2014/main" id="{A72F6D85-76DB-D878-670B-E125F093107D}"/>
              </a:ext>
            </a:extLst>
          </p:cNvPr>
          <p:cNvSpPr>
            <a:spLocks noGrp="1"/>
          </p:cNvSpPr>
          <p:nvPr>
            <p:ph type="sldNum" sz="quarter" idx="12"/>
          </p:nvPr>
        </p:nvSpPr>
        <p:spPr/>
        <p:txBody>
          <a:bodyPr/>
          <a:lstStyle/>
          <a:p>
            <a:fld id="{B62F1270-CA5A-4BF1-AAF5-16F08E48CB78}" type="slidenum">
              <a:rPr lang="en-US" smtClean="0"/>
              <a:t>‹#›</a:t>
            </a:fld>
            <a:endParaRPr lang="en-US"/>
          </a:p>
        </p:txBody>
      </p:sp>
    </p:spTree>
    <p:extLst>
      <p:ext uri="{BB962C8B-B14F-4D97-AF65-F5344CB8AC3E}">
        <p14:creationId xmlns:p14="http://schemas.microsoft.com/office/powerpoint/2010/main" val="3977340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150CA-6AD7-5B60-33F5-B85FC4091D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F1B91A-8F74-3B7F-64D3-3384727693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33DECB-4ABE-95E6-B0DF-B031E49C38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E79A3C-2B68-6ADD-6B2F-847A52AA934F}"/>
              </a:ext>
            </a:extLst>
          </p:cNvPr>
          <p:cNvSpPr>
            <a:spLocks noGrp="1"/>
          </p:cNvSpPr>
          <p:nvPr>
            <p:ph type="dt" sz="half" idx="10"/>
          </p:nvPr>
        </p:nvSpPr>
        <p:spPr>
          <a:xfrm>
            <a:off x="838200" y="6356350"/>
            <a:ext cx="2743200" cy="365125"/>
          </a:xfrm>
          <a:prstGeom prst="rect">
            <a:avLst/>
          </a:prstGeom>
        </p:spPr>
        <p:txBody>
          <a:bodyPr/>
          <a:lstStyle/>
          <a:p>
            <a:fld id="{5725A1BD-EBEB-4A8E-B449-2911DE41084B}" type="datetime1">
              <a:rPr lang="en-US" smtClean="0"/>
              <a:t>2/16/2025</a:t>
            </a:fld>
            <a:endParaRPr lang="en-US"/>
          </a:p>
        </p:txBody>
      </p:sp>
      <p:sp>
        <p:nvSpPr>
          <p:cNvPr id="6" name="Footer Placeholder 5">
            <a:extLst>
              <a:ext uri="{FF2B5EF4-FFF2-40B4-BE49-F238E27FC236}">
                <a16:creationId xmlns:a16="http://schemas.microsoft.com/office/drawing/2014/main" id="{F1E61F65-BB53-DB77-A17D-78486C75AC68}"/>
              </a:ext>
            </a:extLst>
          </p:cNvPr>
          <p:cNvSpPr>
            <a:spLocks noGrp="1"/>
          </p:cNvSpPr>
          <p:nvPr>
            <p:ph type="ftr" sz="quarter" idx="11"/>
          </p:nvPr>
        </p:nvSpPr>
        <p:spPr/>
        <p:txBody>
          <a:bodyPr/>
          <a:lstStyle/>
          <a:p>
            <a:r>
              <a:rPr lang="en-US"/>
              <a:t>Introduction</a:t>
            </a:r>
          </a:p>
        </p:txBody>
      </p:sp>
      <p:sp>
        <p:nvSpPr>
          <p:cNvPr id="7" name="Slide Number Placeholder 6">
            <a:extLst>
              <a:ext uri="{FF2B5EF4-FFF2-40B4-BE49-F238E27FC236}">
                <a16:creationId xmlns:a16="http://schemas.microsoft.com/office/drawing/2014/main" id="{6EAE5C53-CD45-0CA1-D0BD-0B89897F18EA}"/>
              </a:ext>
            </a:extLst>
          </p:cNvPr>
          <p:cNvSpPr>
            <a:spLocks noGrp="1"/>
          </p:cNvSpPr>
          <p:nvPr>
            <p:ph type="sldNum" sz="quarter" idx="12"/>
          </p:nvPr>
        </p:nvSpPr>
        <p:spPr/>
        <p:txBody>
          <a:bodyPr/>
          <a:lstStyle/>
          <a:p>
            <a:fld id="{B62F1270-CA5A-4BF1-AAF5-16F08E48CB78}" type="slidenum">
              <a:rPr lang="en-US" smtClean="0"/>
              <a:t>‹#›</a:t>
            </a:fld>
            <a:endParaRPr lang="en-US"/>
          </a:p>
        </p:txBody>
      </p:sp>
    </p:spTree>
    <p:extLst>
      <p:ext uri="{BB962C8B-B14F-4D97-AF65-F5344CB8AC3E}">
        <p14:creationId xmlns:p14="http://schemas.microsoft.com/office/powerpoint/2010/main" val="3650715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9656A-1DCD-3A7C-A104-2014B262CD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4B152E0-EA6C-780F-BCFB-35F80CF460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0BD2FEC-049F-9FA9-C7AA-F217219777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tkinson Hyperlegible" pitchFamily="50" charset="0"/>
              </a:defRPr>
            </a:lvl1pPr>
          </a:lstStyle>
          <a:p>
            <a:r>
              <a:rPr lang="en-US" dirty="0"/>
              <a:t>Waves in ducts</a:t>
            </a:r>
          </a:p>
        </p:txBody>
      </p:sp>
      <p:sp>
        <p:nvSpPr>
          <p:cNvPr id="6" name="Slide Number Placeholder 5">
            <a:extLst>
              <a:ext uri="{FF2B5EF4-FFF2-40B4-BE49-F238E27FC236}">
                <a16:creationId xmlns:a16="http://schemas.microsoft.com/office/drawing/2014/main" id="{21FB8509-368A-F515-ABCA-31C2CA82EF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tkinson Hyperlegible" pitchFamily="50" charset="0"/>
              </a:defRPr>
            </a:lvl1pPr>
          </a:lstStyle>
          <a:p>
            <a:fld id="{B62F1270-CA5A-4BF1-AAF5-16F08E48CB78}" type="slidenum">
              <a:rPr lang="en-US" smtClean="0"/>
              <a:pPr/>
              <a:t>‹#›</a:t>
            </a:fld>
            <a:endParaRPr lang="en-US" dirty="0"/>
          </a:p>
        </p:txBody>
      </p:sp>
    </p:spTree>
    <p:extLst>
      <p:ext uri="{BB962C8B-B14F-4D97-AF65-F5344CB8AC3E}">
        <p14:creationId xmlns:p14="http://schemas.microsoft.com/office/powerpoint/2010/main" val="1495136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Atkinson Hyperlegible"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tkinson Hyperlegible"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tkinson Hyperlegible"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tkinson Hyperlegible"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tkinson Hyperlegible"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tkinson Hyperlegible"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24633-AA11-B901-A96A-7C4E57E98B6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8EE6262-F189-144E-3006-C660B4465DCC}"/>
              </a:ext>
            </a:extLst>
          </p:cNvPr>
          <p:cNvPicPr>
            <a:picLocks noChangeAspect="1"/>
          </p:cNvPicPr>
          <p:nvPr/>
        </p:nvPicPr>
        <p:blipFill>
          <a:blip r:embed="rId2">
            <a:duotone>
              <a:schemeClr val="accent3">
                <a:shade val="45000"/>
                <a:satMod val="135000"/>
              </a:schemeClr>
              <a:prstClr val="white"/>
            </a:duotone>
          </a:blip>
          <a:stretch>
            <a:fillRect/>
          </a:stretch>
        </p:blipFill>
        <p:spPr>
          <a:xfrm>
            <a:off x="-51185" y="0"/>
            <a:ext cx="12243185" cy="6858000"/>
          </a:xfrm>
          <a:prstGeom prst="rect">
            <a:avLst/>
          </a:prstGeom>
        </p:spPr>
      </p:pic>
      <p:sp>
        <p:nvSpPr>
          <p:cNvPr id="2" name="Title 1">
            <a:extLst>
              <a:ext uri="{FF2B5EF4-FFF2-40B4-BE49-F238E27FC236}">
                <a16:creationId xmlns:a16="http://schemas.microsoft.com/office/drawing/2014/main" id="{9A6DA995-93C7-DC1D-4F79-F06773BF6D32}"/>
              </a:ext>
            </a:extLst>
          </p:cNvPr>
          <p:cNvSpPr>
            <a:spLocks noGrp="1"/>
          </p:cNvSpPr>
          <p:nvPr>
            <p:ph type="ctrTitle"/>
          </p:nvPr>
        </p:nvSpPr>
        <p:spPr>
          <a:xfrm>
            <a:off x="1524000" y="207963"/>
            <a:ext cx="9144000" cy="2387600"/>
          </a:xfrm>
        </p:spPr>
        <p:txBody>
          <a:bodyPr>
            <a:normAutofit/>
          </a:bodyPr>
          <a:lstStyle/>
          <a:p>
            <a:r>
              <a:rPr lang="en-US" sz="4400" dirty="0">
                <a:latin typeface="Atkinson Hyperlegible" pitchFamily="50" charset="0"/>
              </a:rPr>
              <a:t>Acoustic Enclosures</a:t>
            </a:r>
          </a:p>
        </p:txBody>
      </p:sp>
      <p:sp>
        <p:nvSpPr>
          <p:cNvPr id="3" name="Subtitle 2">
            <a:extLst>
              <a:ext uri="{FF2B5EF4-FFF2-40B4-BE49-F238E27FC236}">
                <a16:creationId xmlns:a16="http://schemas.microsoft.com/office/drawing/2014/main" id="{2A2172AE-34B7-04DE-FC72-3049F15552DB}"/>
              </a:ext>
            </a:extLst>
          </p:cNvPr>
          <p:cNvSpPr>
            <a:spLocks noGrp="1"/>
          </p:cNvSpPr>
          <p:nvPr>
            <p:ph type="subTitle" idx="1"/>
          </p:nvPr>
        </p:nvSpPr>
        <p:spPr>
          <a:xfrm>
            <a:off x="1524000" y="3896735"/>
            <a:ext cx="9144000" cy="463378"/>
          </a:xfrm>
        </p:spPr>
        <p:txBody>
          <a:bodyPr/>
          <a:lstStyle/>
          <a:p>
            <a:r>
              <a:rPr lang="en-US" dirty="0"/>
              <a:t>Tyler Dare</a:t>
            </a:r>
          </a:p>
        </p:txBody>
      </p:sp>
      <p:sp>
        <p:nvSpPr>
          <p:cNvPr id="4" name="Subtitle 2">
            <a:extLst>
              <a:ext uri="{FF2B5EF4-FFF2-40B4-BE49-F238E27FC236}">
                <a16:creationId xmlns:a16="http://schemas.microsoft.com/office/drawing/2014/main" id="{16AA9A8A-3F60-4A3F-0CCF-B1FFA0FDF836}"/>
              </a:ext>
            </a:extLst>
          </p:cNvPr>
          <p:cNvSpPr txBox="1">
            <a:spLocks/>
          </p:cNvSpPr>
          <p:nvPr/>
        </p:nvSpPr>
        <p:spPr>
          <a:xfrm>
            <a:off x="1524000" y="2818692"/>
            <a:ext cx="9144000" cy="463378"/>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Atkinson Hyperlegible" pitchFamily="50"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tkinson Hyperlegible" pitchFamily="50"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tkinson Hyperlegible" pitchFamily="50"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tkinson Hyperlegible" pitchFamily="50"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tkinson Hyperlegible"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t>Wall assemblies and enclosures</a:t>
            </a:r>
          </a:p>
        </p:txBody>
      </p:sp>
    </p:spTree>
    <p:extLst>
      <p:ext uri="{BB962C8B-B14F-4D97-AF65-F5344CB8AC3E}">
        <p14:creationId xmlns:p14="http://schemas.microsoft.com/office/powerpoint/2010/main" val="3669087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9D416-E998-6C8F-1471-E055C42EC3DF}"/>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1579DB7E-89E8-6093-32F7-4B2E68BC6E96}"/>
              </a:ext>
            </a:extLst>
          </p:cNvPr>
          <p:cNvPicPr>
            <a:picLocks noChangeAspect="1"/>
          </p:cNvPicPr>
          <p:nvPr/>
        </p:nvPicPr>
        <p:blipFill>
          <a:blip r:embed="rId2"/>
          <a:stretch>
            <a:fillRect/>
          </a:stretch>
        </p:blipFill>
        <p:spPr>
          <a:xfrm>
            <a:off x="65479" y="841876"/>
            <a:ext cx="5948143" cy="5879599"/>
          </a:xfrm>
          <a:prstGeom prst="rect">
            <a:avLst/>
          </a:prstGeom>
        </p:spPr>
      </p:pic>
      <p:sp>
        <p:nvSpPr>
          <p:cNvPr id="2" name="Title 1">
            <a:extLst>
              <a:ext uri="{FF2B5EF4-FFF2-40B4-BE49-F238E27FC236}">
                <a16:creationId xmlns:a16="http://schemas.microsoft.com/office/drawing/2014/main" id="{5C4C03C6-0184-CD8D-7307-CB8DD7E7CD4F}"/>
              </a:ext>
            </a:extLst>
          </p:cNvPr>
          <p:cNvSpPr>
            <a:spLocks noGrp="1"/>
          </p:cNvSpPr>
          <p:nvPr>
            <p:ph type="title"/>
          </p:nvPr>
        </p:nvSpPr>
        <p:spPr/>
        <p:txBody>
          <a:bodyPr/>
          <a:lstStyle/>
          <a:p>
            <a:r>
              <a:rPr lang="en-US" dirty="0"/>
              <a:t>Multi-layer panels (random incidence)</a:t>
            </a:r>
          </a:p>
        </p:txBody>
      </p:sp>
      <p:sp>
        <p:nvSpPr>
          <p:cNvPr id="4" name="Footer Placeholder 3">
            <a:extLst>
              <a:ext uri="{FF2B5EF4-FFF2-40B4-BE49-F238E27FC236}">
                <a16:creationId xmlns:a16="http://schemas.microsoft.com/office/drawing/2014/main" id="{082E6636-5095-F9FE-6AB4-5A0457ED6EC3}"/>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59004AB9-BF93-43F9-8C06-F442E8510A5D}"/>
              </a:ext>
            </a:extLst>
          </p:cNvPr>
          <p:cNvSpPr>
            <a:spLocks noGrp="1"/>
          </p:cNvSpPr>
          <p:nvPr>
            <p:ph type="sldNum" sz="quarter" idx="12"/>
          </p:nvPr>
        </p:nvSpPr>
        <p:spPr/>
        <p:txBody>
          <a:bodyPr/>
          <a:lstStyle/>
          <a:p>
            <a:fld id="{B62F1270-CA5A-4BF1-AAF5-16F08E48CB78}" type="slidenum">
              <a:rPr lang="en-US" smtClean="0"/>
              <a:t>10</a:t>
            </a:fld>
            <a:endParaRPr lang="en-US"/>
          </a:p>
        </p:txBody>
      </p:sp>
      <p:sp>
        <p:nvSpPr>
          <p:cNvPr id="10" name="TextBox 9">
            <a:extLst>
              <a:ext uri="{FF2B5EF4-FFF2-40B4-BE49-F238E27FC236}">
                <a16:creationId xmlns:a16="http://schemas.microsoft.com/office/drawing/2014/main" id="{EE238FD9-D867-0854-16BD-C03B97218209}"/>
              </a:ext>
            </a:extLst>
          </p:cNvPr>
          <p:cNvSpPr txBox="1"/>
          <p:nvPr/>
        </p:nvSpPr>
        <p:spPr>
          <a:xfrm>
            <a:off x="2084172" y="590442"/>
            <a:ext cx="221597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latin typeface="Atkinson Hyperlegible" pitchFamily="50" charset="0"/>
              </a:rPr>
              <a:t>2 mm steel panels with absorptive material in gap</a:t>
            </a:r>
          </a:p>
        </p:txBody>
      </p:sp>
      <p:sp>
        <p:nvSpPr>
          <p:cNvPr id="6" name="TextBox 5">
            <a:extLst>
              <a:ext uri="{FF2B5EF4-FFF2-40B4-BE49-F238E27FC236}">
                <a16:creationId xmlns:a16="http://schemas.microsoft.com/office/drawing/2014/main" id="{4D044BC8-2B71-9E2E-ED04-26166BCE151C}"/>
              </a:ext>
            </a:extLst>
          </p:cNvPr>
          <p:cNvSpPr txBox="1"/>
          <p:nvPr/>
        </p:nvSpPr>
        <p:spPr>
          <a:xfrm>
            <a:off x="3373395" y="5212433"/>
            <a:ext cx="1589903"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a:latin typeface="Atkinson Hyperlegible" pitchFamily="50" charset="0"/>
              </a:rPr>
              <a:t>From Fahy &amp; </a:t>
            </a:r>
            <a:r>
              <a:rPr lang="en-US" sz="1100" dirty="0" err="1">
                <a:latin typeface="Atkinson Hyperlegible" pitchFamily="50" charset="0"/>
              </a:rPr>
              <a:t>Gardonio</a:t>
            </a:r>
            <a:endParaRPr lang="en-US" sz="1100" dirty="0">
              <a:latin typeface="Atkinson Hyperlegible" pitchFamily="50" charset="0"/>
            </a:endParaRPr>
          </a:p>
        </p:txBody>
      </p:sp>
    </p:spTree>
    <p:extLst>
      <p:ext uri="{BB962C8B-B14F-4D97-AF65-F5344CB8AC3E}">
        <p14:creationId xmlns:p14="http://schemas.microsoft.com/office/powerpoint/2010/main" val="3695610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14CE3-7974-502A-179E-6129CCCE787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CAD0FD6-B5AB-C0C1-1C96-9332FE14DA21}"/>
              </a:ext>
            </a:extLst>
          </p:cNvPr>
          <p:cNvPicPr>
            <a:picLocks noChangeAspect="1"/>
          </p:cNvPicPr>
          <p:nvPr/>
        </p:nvPicPr>
        <p:blipFill>
          <a:blip r:embed="rId2"/>
          <a:stretch>
            <a:fillRect/>
          </a:stretch>
        </p:blipFill>
        <p:spPr>
          <a:xfrm>
            <a:off x="0" y="1183015"/>
            <a:ext cx="5634681" cy="5533675"/>
          </a:xfrm>
          <a:prstGeom prst="rect">
            <a:avLst/>
          </a:prstGeom>
        </p:spPr>
      </p:pic>
      <p:sp>
        <p:nvSpPr>
          <p:cNvPr id="2" name="Title 1">
            <a:extLst>
              <a:ext uri="{FF2B5EF4-FFF2-40B4-BE49-F238E27FC236}">
                <a16:creationId xmlns:a16="http://schemas.microsoft.com/office/drawing/2014/main" id="{4A22F9AE-DDFB-85A2-D89F-91BD8182B464}"/>
              </a:ext>
            </a:extLst>
          </p:cNvPr>
          <p:cNvSpPr>
            <a:spLocks noGrp="1"/>
          </p:cNvSpPr>
          <p:nvPr>
            <p:ph type="title"/>
          </p:nvPr>
        </p:nvSpPr>
        <p:spPr/>
        <p:txBody>
          <a:bodyPr/>
          <a:lstStyle/>
          <a:p>
            <a:r>
              <a:rPr lang="en-US" dirty="0"/>
              <a:t>Multi-layer panels (random incidence)</a:t>
            </a:r>
          </a:p>
        </p:txBody>
      </p:sp>
      <p:sp>
        <p:nvSpPr>
          <p:cNvPr id="4" name="Footer Placeholder 3">
            <a:extLst>
              <a:ext uri="{FF2B5EF4-FFF2-40B4-BE49-F238E27FC236}">
                <a16:creationId xmlns:a16="http://schemas.microsoft.com/office/drawing/2014/main" id="{FBAC8F79-D431-18C2-E3B8-7276A82D5F88}"/>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15F345E2-F920-8311-3A31-32B6539F0FAA}"/>
              </a:ext>
            </a:extLst>
          </p:cNvPr>
          <p:cNvSpPr>
            <a:spLocks noGrp="1"/>
          </p:cNvSpPr>
          <p:nvPr>
            <p:ph type="sldNum" sz="quarter" idx="12"/>
          </p:nvPr>
        </p:nvSpPr>
        <p:spPr/>
        <p:txBody>
          <a:bodyPr/>
          <a:lstStyle/>
          <a:p>
            <a:fld id="{B62F1270-CA5A-4BF1-AAF5-16F08E48CB78}" type="slidenum">
              <a:rPr lang="en-US" smtClean="0"/>
              <a:t>11</a:t>
            </a:fld>
            <a:endParaRPr lang="en-US"/>
          </a:p>
        </p:txBody>
      </p:sp>
      <p:sp>
        <p:nvSpPr>
          <p:cNvPr id="10" name="TextBox 9">
            <a:extLst>
              <a:ext uri="{FF2B5EF4-FFF2-40B4-BE49-F238E27FC236}">
                <a16:creationId xmlns:a16="http://schemas.microsoft.com/office/drawing/2014/main" id="{B16FF2E4-9FCC-18DC-9B1B-D0EE087938F4}"/>
              </a:ext>
            </a:extLst>
          </p:cNvPr>
          <p:cNvSpPr txBox="1"/>
          <p:nvPr/>
        </p:nvSpPr>
        <p:spPr>
          <a:xfrm>
            <a:off x="2191264" y="647183"/>
            <a:ext cx="221597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latin typeface="Atkinson Hyperlegible" pitchFamily="50" charset="0"/>
              </a:rPr>
              <a:t>2 mm steel panels with absorptive material in gap</a:t>
            </a:r>
          </a:p>
        </p:txBody>
      </p:sp>
      <p:sp>
        <p:nvSpPr>
          <p:cNvPr id="6" name="TextBox 5">
            <a:extLst>
              <a:ext uri="{FF2B5EF4-FFF2-40B4-BE49-F238E27FC236}">
                <a16:creationId xmlns:a16="http://schemas.microsoft.com/office/drawing/2014/main" id="{8E39105D-5DB5-47E9-47EC-86464C747F1F}"/>
              </a:ext>
            </a:extLst>
          </p:cNvPr>
          <p:cNvSpPr txBox="1"/>
          <p:nvPr/>
        </p:nvSpPr>
        <p:spPr>
          <a:xfrm>
            <a:off x="3373395" y="5212433"/>
            <a:ext cx="1589903"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a:latin typeface="Atkinson Hyperlegible" pitchFamily="50" charset="0"/>
              </a:rPr>
              <a:t>From Fahy &amp; </a:t>
            </a:r>
            <a:r>
              <a:rPr lang="en-US" sz="1100" dirty="0" err="1">
                <a:latin typeface="Atkinson Hyperlegible" pitchFamily="50" charset="0"/>
              </a:rPr>
              <a:t>Gardonio</a:t>
            </a:r>
            <a:endParaRPr lang="en-US" sz="1100" dirty="0">
              <a:latin typeface="Atkinson Hyperlegible" pitchFamily="50" charset="0"/>
            </a:endParaRPr>
          </a:p>
        </p:txBody>
      </p:sp>
    </p:spTree>
    <p:extLst>
      <p:ext uri="{BB962C8B-B14F-4D97-AF65-F5344CB8AC3E}">
        <p14:creationId xmlns:p14="http://schemas.microsoft.com/office/powerpoint/2010/main" val="2573664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25154-7AB5-5A54-28A2-84A209611A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17FDF1-4A46-CC3D-95A0-718787FF2C67}"/>
              </a:ext>
            </a:extLst>
          </p:cNvPr>
          <p:cNvSpPr>
            <a:spLocks noGrp="1"/>
          </p:cNvSpPr>
          <p:nvPr>
            <p:ph type="title"/>
          </p:nvPr>
        </p:nvSpPr>
        <p:spPr/>
        <p:txBody>
          <a:bodyPr/>
          <a:lstStyle/>
          <a:p>
            <a:r>
              <a:rPr lang="en-US" dirty="0"/>
              <a:t>Multi-layer panels</a:t>
            </a:r>
          </a:p>
        </p:txBody>
      </p:sp>
      <p:sp>
        <p:nvSpPr>
          <p:cNvPr id="3" name="Content Placeholder 2">
            <a:extLst>
              <a:ext uri="{FF2B5EF4-FFF2-40B4-BE49-F238E27FC236}">
                <a16:creationId xmlns:a16="http://schemas.microsoft.com/office/drawing/2014/main" id="{11F2BB22-B763-BD91-EDCD-DEA66178AEC2}"/>
              </a:ext>
            </a:extLst>
          </p:cNvPr>
          <p:cNvSpPr>
            <a:spLocks noGrp="1"/>
          </p:cNvSpPr>
          <p:nvPr>
            <p:ph idx="1"/>
          </p:nvPr>
        </p:nvSpPr>
        <p:spPr>
          <a:xfrm>
            <a:off x="0" y="1100695"/>
            <a:ext cx="6977449" cy="5036494"/>
          </a:xfrm>
        </p:spPr>
        <p:txBody>
          <a:bodyPr/>
          <a:lstStyle/>
          <a:p>
            <a:r>
              <a:rPr lang="en-US" dirty="0"/>
              <a:t>Double-leaf panels rely on the out-of-phase motion of the panels to reduce transmission.</a:t>
            </a:r>
          </a:p>
          <a:p>
            <a:r>
              <a:rPr lang="en-US" dirty="0"/>
              <a:t>Wall studs prevent independent motion of the two panels, making them effectively a thick single panel.</a:t>
            </a:r>
          </a:p>
          <a:p>
            <a:r>
              <a:rPr lang="en-US" dirty="0"/>
              <a:t>Staggered studs keeps the two panels independent.</a:t>
            </a:r>
          </a:p>
        </p:txBody>
      </p:sp>
      <p:sp>
        <p:nvSpPr>
          <p:cNvPr id="4" name="Footer Placeholder 3">
            <a:extLst>
              <a:ext uri="{FF2B5EF4-FFF2-40B4-BE49-F238E27FC236}">
                <a16:creationId xmlns:a16="http://schemas.microsoft.com/office/drawing/2014/main" id="{9D6DE3F3-E5EE-8E82-091D-F01A0C8C1BD2}"/>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99584790-4F1A-DB70-A19A-8F3454BE592F}"/>
              </a:ext>
            </a:extLst>
          </p:cNvPr>
          <p:cNvSpPr>
            <a:spLocks noGrp="1"/>
          </p:cNvSpPr>
          <p:nvPr>
            <p:ph type="sldNum" sz="quarter" idx="12"/>
          </p:nvPr>
        </p:nvSpPr>
        <p:spPr/>
        <p:txBody>
          <a:bodyPr/>
          <a:lstStyle/>
          <a:p>
            <a:fld id="{B62F1270-CA5A-4BF1-AAF5-16F08E48CB78}" type="slidenum">
              <a:rPr lang="en-US" smtClean="0"/>
              <a:t>12</a:t>
            </a:fld>
            <a:endParaRPr lang="en-US"/>
          </a:p>
        </p:txBody>
      </p:sp>
      <p:pic>
        <p:nvPicPr>
          <p:cNvPr id="9" name="Picture 8">
            <a:extLst>
              <a:ext uri="{FF2B5EF4-FFF2-40B4-BE49-F238E27FC236}">
                <a16:creationId xmlns:a16="http://schemas.microsoft.com/office/drawing/2014/main" id="{938B90AB-282C-B51B-E4AB-79BE7F1CA377}"/>
              </a:ext>
            </a:extLst>
          </p:cNvPr>
          <p:cNvPicPr>
            <a:picLocks noChangeAspect="1"/>
          </p:cNvPicPr>
          <p:nvPr/>
        </p:nvPicPr>
        <p:blipFill>
          <a:blip r:embed="rId2"/>
          <a:stretch>
            <a:fillRect/>
          </a:stretch>
        </p:blipFill>
        <p:spPr>
          <a:xfrm>
            <a:off x="7044039" y="848497"/>
            <a:ext cx="4709297" cy="3531973"/>
          </a:xfrm>
          <a:prstGeom prst="rect">
            <a:avLst/>
          </a:prstGeom>
        </p:spPr>
      </p:pic>
    </p:spTree>
    <p:extLst>
      <p:ext uri="{BB962C8B-B14F-4D97-AF65-F5344CB8AC3E}">
        <p14:creationId xmlns:p14="http://schemas.microsoft.com/office/powerpoint/2010/main" val="425429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57A4-610F-8CCF-F242-8D78A6B59C4F}"/>
              </a:ext>
            </a:extLst>
          </p:cNvPr>
          <p:cNvSpPr>
            <a:spLocks noGrp="1"/>
          </p:cNvSpPr>
          <p:nvPr>
            <p:ph type="title"/>
          </p:nvPr>
        </p:nvSpPr>
        <p:spPr/>
        <p:txBody>
          <a:bodyPr/>
          <a:lstStyle/>
          <a:p>
            <a:r>
              <a:rPr lang="en-US" dirty="0"/>
              <a:t>Example problem: partition design</a:t>
            </a:r>
          </a:p>
        </p:txBody>
      </p:sp>
      <p:sp>
        <p:nvSpPr>
          <p:cNvPr id="3" name="Content Placeholder 2">
            <a:extLst>
              <a:ext uri="{FF2B5EF4-FFF2-40B4-BE49-F238E27FC236}">
                <a16:creationId xmlns:a16="http://schemas.microsoft.com/office/drawing/2014/main" id="{A11D9E75-6347-FA76-2826-61B32B199126}"/>
              </a:ext>
            </a:extLst>
          </p:cNvPr>
          <p:cNvSpPr>
            <a:spLocks noGrp="1"/>
          </p:cNvSpPr>
          <p:nvPr>
            <p:ph idx="1"/>
          </p:nvPr>
        </p:nvSpPr>
        <p:spPr/>
        <p:txBody>
          <a:bodyPr/>
          <a:lstStyle/>
          <a:p>
            <a:r>
              <a:rPr lang="en-US" dirty="0"/>
              <a:t>You have one room with a loud piece of equipment in one corner. You plan to separate the single room into two rooms with a barrier wall. Specify a wall construction so that the SPL in the receiver room at 500 Hz is 50 </a:t>
            </a:r>
            <a:r>
              <a:rPr lang="en-US" dirty="0" err="1"/>
              <a:t>dB.</a:t>
            </a:r>
            <a:endParaRPr lang="en-US" dirty="0"/>
          </a:p>
        </p:txBody>
      </p:sp>
      <p:sp>
        <p:nvSpPr>
          <p:cNvPr id="4" name="Footer Placeholder 3">
            <a:extLst>
              <a:ext uri="{FF2B5EF4-FFF2-40B4-BE49-F238E27FC236}">
                <a16:creationId xmlns:a16="http://schemas.microsoft.com/office/drawing/2014/main" id="{C32EB1DB-A6B6-5CEC-5E6F-E1BEA9220931}"/>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14BDDBA4-F5F0-3933-A6A8-80D0DEEEB149}"/>
              </a:ext>
            </a:extLst>
          </p:cNvPr>
          <p:cNvSpPr>
            <a:spLocks noGrp="1"/>
          </p:cNvSpPr>
          <p:nvPr>
            <p:ph type="sldNum" sz="quarter" idx="12"/>
          </p:nvPr>
        </p:nvSpPr>
        <p:spPr/>
        <p:txBody>
          <a:bodyPr/>
          <a:lstStyle/>
          <a:p>
            <a:fld id="{B62F1270-CA5A-4BF1-AAF5-16F08E48CB78}" type="slidenum">
              <a:rPr lang="en-US" smtClean="0"/>
              <a:t>13</a:t>
            </a:fld>
            <a:endParaRPr lang="en-US"/>
          </a:p>
        </p:txBody>
      </p:sp>
      <p:sp>
        <p:nvSpPr>
          <p:cNvPr id="6" name="Rectangle 5">
            <a:extLst>
              <a:ext uri="{FF2B5EF4-FFF2-40B4-BE49-F238E27FC236}">
                <a16:creationId xmlns:a16="http://schemas.microsoft.com/office/drawing/2014/main" id="{8169A0C9-7C09-78A3-13BD-CF000E0AA7FB}"/>
              </a:ext>
            </a:extLst>
          </p:cNvPr>
          <p:cNvSpPr/>
          <p:nvPr/>
        </p:nvSpPr>
        <p:spPr>
          <a:xfrm>
            <a:off x="2124919" y="3514836"/>
            <a:ext cx="7640569" cy="273198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cxnSp>
        <p:nvCxnSpPr>
          <p:cNvPr id="7" name="Straight Connector 6">
            <a:extLst>
              <a:ext uri="{FF2B5EF4-FFF2-40B4-BE49-F238E27FC236}">
                <a16:creationId xmlns:a16="http://schemas.microsoft.com/office/drawing/2014/main" id="{7CDF3A51-6CA3-8D30-A8A9-51890865FB4F}"/>
              </a:ext>
            </a:extLst>
          </p:cNvPr>
          <p:cNvCxnSpPr/>
          <p:nvPr/>
        </p:nvCxnSpPr>
        <p:spPr>
          <a:xfrm>
            <a:off x="4464212" y="3520446"/>
            <a:ext cx="0" cy="272637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 name="Star: 5 Points 7">
            <a:extLst>
              <a:ext uri="{FF2B5EF4-FFF2-40B4-BE49-F238E27FC236}">
                <a16:creationId xmlns:a16="http://schemas.microsoft.com/office/drawing/2014/main" id="{18375A3A-2BFE-2458-13C7-9CD447DDE019}"/>
              </a:ext>
            </a:extLst>
          </p:cNvPr>
          <p:cNvSpPr/>
          <p:nvPr/>
        </p:nvSpPr>
        <p:spPr>
          <a:xfrm>
            <a:off x="2416630" y="5410954"/>
            <a:ext cx="532932" cy="516103"/>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a14="http://schemas.microsoft.com/office/drawing/2010/main">
        <mc:Choice Requires="a14">
          <p:sp>
            <p:nvSpPr>
              <p:cNvPr id="9" name="TextBox 7">
                <a:extLst>
                  <a:ext uri="{FF2B5EF4-FFF2-40B4-BE49-F238E27FC236}">
                    <a16:creationId xmlns:a16="http://schemas.microsoft.com/office/drawing/2014/main" id="{A9F40A90-517C-430E-7E38-A1AF276CCD40}"/>
                  </a:ext>
                </a:extLst>
              </p:cNvPr>
              <p:cNvSpPr txBox="1"/>
              <p:nvPr/>
            </p:nvSpPr>
            <p:spPr>
              <a:xfrm>
                <a:off x="2667086" y="5045442"/>
                <a:ext cx="1254959" cy="2769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𝑊</m:t>
                          </m:r>
                        </m:sub>
                      </m:sSub>
                      <m:r>
                        <a:rPr lang="en-US" b="0" i="1" smtClean="0">
                          <a:latin typeface="Cambria Math" panose="02040503050406030204" pitchFamily="18" charset="0"/>
                        </a:rPr>
                        <m:t>=93 </m:t>
                      </m:r>
                      <m:r>
                        <a:rPr lang="en-US" b="0" i="1" smtClean="0">
                          <a:latin typeface="Cambria Math" panose="02040503050406030204" pitchFamily="18" charset="0"/>
                        </a:rPr>
                        <m:t>𝑑𝐵</m:t>
                      </m:r>
                    </m:oMath>
                  </m:oMathPara>
                </a14:m>
                <a:endParaRPr lang="en-US" dirty="0"/>
              </a:p>
            </p:txBody>
          </p:sp>
        </mc:Choice>
        <mc:Fallback xmlns="">
          <p:sp>
            <p:nvSpPr>
              <p:cNvPr id="9" name="TextBox 7">
                <a:extLst>
                  <a:ext uri="{FF2B5EF4-FFF2-40B4-BE49-F238E27FC236}">
                    <a16:creationId xmlns:a16="http://schemas.microsoft.com/office/drawing/2014/main" id="{A9F40A90-517C-430E-7E38-A1AF276CCD40}"/>
                  </a:ext>
                </a:extLst>
              </p:cNvPr>
              <p:cNvSpPr txBox="1">
                <a:spLocks noRot="1" noChangeAspect="1" noMove="1" noResize="1" noEditPoints="1" noAdjustHandles="1" noChangeArrowheads="1" noChangeShapeType="1" noTextEdit="1"/>
              </p:cNvSpPr>
              <p:nvPr/>
            </p:nvSpPr>
            <p:spPr>
              <a:xfrm>
                <a:off x="2667086" y="5045442"/>
                <a:ext cx="1254959" cy="276999"/>
              </a:xfrm>
              <a:prstGeom prst="rect">
                <a:avLst/>
              </a:prstGeom>
              <a:blipFill>
                <a:blip r:embed="rId2"/>
                <a:stretch>
                  <a:fillRect l="-4390" r="-4390"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8">
                <a:extLst>
                  <a:ext uri="{FF2B5EF4-FFF2-40B4-BE49-F238E27FC236}">
                    <a16:creationId xmlns:a16="http://schemas.microsoft.com/office/drawing/2014/main" id="{C7F10A01-44A2-21C4-EA02-425BAB59BFA7}"/>
                  </a:ext>
                </a:extLst>
              </p:cNvPr>
              <p:cNvSpPr txBox="1"/>
              <p:nvPr/>
            </p:nvSpPr>
            <p:spPr>
              <a:xfrm>
                <a:off x="6261338" y="4973136"/>
                <a:ext cx="1606915" cy="2769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=75 </m:t>
                      </m:r>
                      <m:r>
                        <m:rPr>
                          <m:sty m:val="p"/>
                        </m:rPr>
                        <a:rPr lang="en-US" b="0" i="0" smtClean="0">
                          <a:latin typeface="Cambria Math" panose="02040503050406030204" pitchFamily="18" charset="0"/>
                        </a:rPr>
                        <m:t>Sabins</m:t>
                      </m:r>
                    </m:oMath>
                  </m:oMathPara>
                </a14:m>
                <a:endParaRPr lang="en-US" dirty="0"/>
              </a:p>
            </p:txBody>
          </p:sp>
        </mc:Choice>
        <mc:Fallback xmlns="">
          <p:sp>
            <p:nvSpPr>
              <p:cNvPr id="10" name="TextBox 8">
                <a:extLst>
                  <a:ext uri="{FF2B5EF4-FFF2-40B4-BE49-F238E27FC236}">
                    <a16:creationId xmlns:a16="http://schemas.microsoft.com/office/drawing/2014/main" id="{C7F10A01-44A2-21C4-EA02-425BAB59BFA7}"/>
                  </a:ext>
                </a:extLst>
              </p:cNvPr>
              <p:cNvSpPr txBox="1">
                <a:spLocks noRot="1" noChangeAspect="1" noMove="1" noResize="1" noEditPoints="1" noAdjustHandles="1" noChangeArrowheads="1" noChangeShapeType="1" noTextEdit="1"/>
              </p:cNvSpPr>
              <p:nvPr/>
            </p:nvSpPr>
            <p:spPr>
              <a:xfrm>
                <a:off x="6261338" y="4973136"/>
                <a:ext cx="1606915" cy="276999"/>
              </a:xfrm>
              <a:prstGeom prst="rect">
                <a:avLst/>
              </a:prstGeom>
              <a:blipFill>
                <a:blip r:embed="rId3"/>
                <a:stretch>
                  <a:fillRect l="-1136" r="-1894"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9">
                <a:extLst>
                  <a:ext uri="{FF2B5EF4-FFF2-40B4-BE49-F238E27FC236}">
                    <a16:creationId xmlns:a16="http://schemas.microsoft.com/office/drawing/2014/main" id="{BCAD253D-CD29-0A77-BD55-760B551FEA2D}"/>
                  </a:ext>
                </a:extLst>
              </p:cNvPr>
              <p:cNvSpPr txBox="1"/>
              <p:nvPr/>
            </p:nvSpPr>
            <p:spPr>
              <a:xfrm>
                <a:off x="2491203" y="4355308"/>
                <a:ext cx="1601592" cy="2769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=10 </m:t>
                      </m:r>
                      <m:r>
                        <m:rPr>
                          <m:sty m:val="p"/>
                        </m:rPr>
                        <a:rPr lang="en-US" b="0" i="0" smtClean="0">
                          <a:latin typeface="Cambria Math" panose="02040503050406030204" pitchFamily="18" charset="0"/>
                        </a:rPr>
                        <m:t>Sabins</m:t>
                      </m:r>
                    </m:oMath>
                  </m:oMathPara>
                </a14:m>
                <a:endParaRPr lang="en-US" dirty="0"/>
              </a:p>
            </p:txBody>
          </p:sp>
        </mc:Choice>
        <mc:Fallback xmlns="">
          <p:sp>
            <p:nvSpPr>
              <p:cNvPr id="11" name="TextBox 9">
                <a:extLst>
                  <a:ext uri="{FF2B5EF4-FFF2-40B4-BE49-F238E27FC236}">
                    <a16:creationId xmlns:a16="http://schemas.microsoft.com/office/drawing/2014/main" id="{BCAD253D-CD29-0A77-BD55-760B551FEA2D}"/>
                  </a:ext>
                </a:extLst>
              </p:cNvPr>
              <p:cNvSpPr txBox="1">
                <a:spLocks noRot="1" noChangeAspect="1" noMove="1" noResize="1" noEditPoints="1" noAdjustHandles="1" noChangeArrowheads="1" noChangeShapeType="1" noTextEdit="1"/>
              </p:cNvSpPr>
              <p:nvPr/>
            </p:nvSpPr>
            <p:spPr>
              <a:xfrm>
                <a:off x="2491203" y="4355308"/>
                <a:ext cx="1601592" cy="276999"/>
              </a:xfrm>
              <a:prstGeom prst="rect">
                <a:avLst/>
              </a:prstGeom>
              <a:blipFill>
                <a:blip r:embed="rId4"/>
                <a:stretch>
                  <a:fillRect l="-1908" r="-2290" b="-15217"/>
                </a:stretch>
              </a:blipFill>
            </p:spPr>
            <p:txBody>
              <a:bodyPr/>
              <a:lstStyle/>
              <a:p>
                <a:r>
                  <a:rPr lang="en-US">
                    <a:noFill/>
                  </a:rPr>
                  <a:t> </a:t>
                </a:r>
              </a:p>
            </p:txBody>
          </p:sp>
        </mc:Fallback>
      </mc:AlternateContent>
      <p:sp>
        <p:nvSpPr>
          <p:cNvPr id="12" name="TextBox 10">
            <a:extLst>
              <a:ext uri="{FF2B5EF4-FFF2-40B4-BE49-F238E27FC236}">
                <a16:creationId xmlns:a16="http://schemas.microsoft.com/office/drawing/2014/main" id="{51185E83-5C9D-4305-706F-235D5ABA0608}"/>
              </a:ext>
            </a:extLst>
          </p:cNvPr>
          <p:cNvSpPr txBox="1"/>
          <p:nvPr/>
        </p:nvSpPr>
        <p:spPr>
          <a:xfrm>
            <a:off x="2949562" y="3074466"/>
            <a:ext cx="53893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 m</a:t>
            </a:r>
          </a:p>
        </p:txBody>
      </p:sp>
      <p:sp>
        <p:nvSpPr>
          <p:cNvPr id="13" name="TextBox 12">
            <a:extLst>
              <a:ext uri="{FF2B5EF4-FFF2-40B4-BE49-F238E27FC236}">
                <a16:creationId xmlns:a16="http://schemas.microsoft.com/office/drawing/2014/main" id="{46FDB0A5-7F06-55CD-6E13-C9071D77A4E6}"/>
              </a:ext>
            </a:extLst>
          </p:cNvPr>
          <p:cNvSpPr txBox="1"/>
          <p:nvPr/>
        </p:nvSpPr>
        <p:spPr>
          <a:xfrm>
            <a:off x="7024666" y="3145503"/>
            <a:ext cx="53893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6 m</a:t>
            </a:r>
          </a:p>
        </p:txBody>
      </p:sp>
      <p:sp>
        <p:nvSpPr>
          <p:cNvPr id="14" name="TextBox 13">
            <a:extLst>
              <a:ext uri="{FF2B5EF4-FFF2-40B4-BE49-F238E27FC236}">
                <a16:creationId xmlns:a16="http://schemas.microsoft.com/office/drawing/2014/main" id="{382A2000-F4AE-AA8A-E3F0-2EAEB187B114}"/>
              </a:ext>
            </a:extLst>
          </p:cNvPr>
          <p:cNvSpPr txBox="1"/>
          <p:nvPr/>
        </p:nvSpPr>
        <p:spPr>
          <a:xfrm>
            <a:off x="9808069" y="4742303"/>
            <a:ext cx="53893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4 m</a:t>
            </a:r>
          </a:p>
        </p:txBody>
      </p:sp>
      <p:sp>
        <p:nvSpPr>
          <p:cNvPr id="15" name="TextBox 14">
            <a:extLst>
              <a:ext uri="{FF2B5EF4-FFF2-40B4-BE49-F238E27FC236}">
                <a16:creationId xmlns:a16="http://schemas.microsoft.com/office/drawing/2014/main" id="{398D8407-B082-6E86-2517-7A4DFAAA82F0}"/>
              </a:ext>
            </a:extLst>
          </p:cNvPr>
          <p:cNvSpPr txBox="1"/>
          <p:nvPr/>
        </p:nvSpPr>
        <p:spPr>
          <a:xfrm>
            <a:off x="4439306" y="4788470"/>
            <a:ext cx="99738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 m high</a:t>
            </a:r>
          </a:p>
        </p:txBody>
      </p:sp>
    </p:spTree>
    <p:extLst>
      <p:ext uri="{BB962C8B-B14F-4D97-AF65-F5344CB8AC3E}">
        <p14:creationId xmlns:p14="http://schemas.microsoft.com/office/powerpoint/2010/main" val="1501411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59FE6-C7BA-1C9F-074A-621A872801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4D2213-0134-5EBB-95CA-D3CB7B34B263}"/>
              </a:ext>
            </a:extLst>
          </p:cNvPr>
          <p:cNvSpPr>
            <a:spLocks noGrp="1"/>
          </p:cNvSpPr>
          <p:nvPr>
            <p:ph type="title"/>
          </p:nvPr>
        </p:nvSpPr>
        <p:spPr/>
        <p:txBody>
          <a:bodyPr/>
          <a:lstStyle/>
          <a:p>
            <a:r>
              <a:rPr lang="en-US" dirty="0"/>
              <a:t>Example problem: partition design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3BB85F-C614-872E-236B-8EDF5C9D042E}"/>
                  </a:ext>
                </a:extLst>
              </p:cNvPr>
              <p:cNvSpPr>
                <a:spLocks noGrp="1"/>
              </p:cNvSpPr>
              <p:nvPr>
                <p:ph idx="1"/>
              </p:nvPr>
            </p:nvSpPr>
            <p:spPr/>
            <p:txBody>
              <a:bodyPr/>
              <a:lstStyle/>
              <a:p>
                <a:r>
                  <a:rPr lang="en-US" dirty="0"/>
                  <a:t>What TL is needed?</a:t>
                </a:r>
              </a:p>
              <a:p>
                <a:r>
                  <a:rPr lang="en-US" dirty="0"/>
                  <a:t>Current level is based on combined room constants:</a:t>
                </a:r>
              </a:p>
              <a:p>
                <a:pPr marL="0" indent="0">
                  <a:buNone/>
                </a:pP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𝑊</m:t>
                        </m:r>
                      </m:sub>
                    </m:sSub>
                    <m:r>
                      <a:rPr lang="en-US" b="0" i="1" smtClean="0">
                        <a:latin typeface="Cambria Math" panose="02040503050406030204" pitchFamily="18" charset="0"/>
                      </a:rPr>
                      <m:t>+10</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0" smtClean="0">
                                <a:latin typeface="Cambria Math" panose="02040503050406030204" pitchFamily="18" charset="0"/>
                              </a:rPr>
                              <m:t>10</m:t>
                            </m:r>
                          </m:sub>
                        </m:sSub>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e>
                        </m:d>
                      </m:e>
                    </m:func>
                    <m:r>
                      <a:rPr lang="en-US" b="0" i="1" smtClean="0">
                        <a:latin typeface="Cambria Math" panose="02040503050406030204" pitchFamily="18" charset="0"/>
                      </a:rPr>
                      <m:t>+10</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0" smtClean="0">
                                <a:latin typeface="Cambria Math" panose="02040503050406030204" pitchFamily="18" charset="0"/>
                              </a:rPr>
                              <m:t>10</m:t>
                            </m:r>
                          </m:sub>
                        </m:sSub>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0</m:t>
                                    </m:r>
                                  </m:sub>
                                </m:sSub>
                                <m:r>
                                  <a:rPr lang="en-US" b="0" i="1" smtClean="0">
                                    <a:latin typeface="Cambria Math" panose="02040503050406030204" pitchFamily="18" charset="0"/>
                                  </a:rPr>
                                  <m:t>𝑐</m:t>
                                </m:r>
                              </m:num>
                              <m:den>
                                <m:r>
                                  <a:rPr lang="en-US" b="0" i="1" smtClean="0">
                                    <a:latin typeface="Cambria Math" panose="02040503050406030204" pitchFamily="18" charset="0"/>
                                  </a:rPr>
                                  <m:t>400</m:t>
                                </m:r>
                              </m:den>
                            </m:f>
                          </m:e>
                        </m:d>
                      </m:e>
                    </m:func>
                    <m:r>
                      <a:rPr lang="en-US" b="0" i="1" smtClean="0">
                        <a:latin typeface="Cambria Math" panose="02040503050406030204" pitchFamily="18" charset="0"/>
                      </a:rPr>
                      <m:t>=80</m:t>
                    </m:r>
                  </m:oMath>
                </a14:m>
                <a:r>
                  <a:rPr lang="en-US" b="0" dirty="0"/>
                  <a:t> dB</a:t>
                </a:r>
              </a:p>
              <a:p>
                <a:r>
                  <a:rPr lang="en-US" b="0" dirty="0"/>
                  <a:t>So 30 dB of </a:t>
                </a:r>
                <a:r>
                  <a:rPr lang="en-US" b="0" i="1" dirty="0"/>
                  <a:t>insertion</a:t>
                </a:r>
                <a:r>
                  <a:rPr lang="en-US" b="0" dirty="0"/>
                  <a:t> loss is needed. How much transmission loss is that?</a:t>
                </a:r>
              </a:p>
              <a:p>
                <a:pPr lvl="1"/>
                <a:r>
                  <a:rPr lang="en-US" dirty="0"/>
                  <a:t>Difficult to solve explicitly, because both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sub>
                    </m:sSub>
                  </m:oMath>
                </a14:m>
                <a:r>
                  <a:rPr lang="en-US" b="0"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sub>
                    </m:sSub>
                  </m:oMath>
                </a14:m>
                <a:r>
                  <a:rPr lang="en-US" b="0" dirty="0"/>
                  <a:t> depend on transmission loss.</a:t>
                </a:r>
              </a:p>
              <a:p>
                <a:pPr lvl="1"/>
                <a:r>
                  <a:rPr lang="en-US" dirty="0"/>
                  <a:t>If receiver room has most of the absorption, TL is close to IL.</a:t>
                </a:r>
                <a:endParaRPr lang="en-US" b="0" dirty="0"/>
              </a:p>
              <a:p>
                <a:pPr lvl="1"/>
                <a:endParaRPr lang="en-US" b="0" dirty="0"/>
              </a:p>
              <a:p>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BF3BB85F-C614-872E-236B-8EDF5C9D042E}"/>
                  </a:ext>
                </a:extLst>
              </p:cNvPr>
              <p:cNvSpPr>
                <a:spLocks noGrp="1" noRot="1" noChangeAspect="1" noMove="1" noResize="1" noEditPoints="1" noAdjustHandles="1" noChangeArrowheads="1" noChangeShapeType="1" noTextEdit="1"/>
              </p:cNvSpPr>
              <p:nvPr>
                <p:ph idx="1"/>
              </p:nvPr>
            </p:nvSpPr>
            <p:spPr>
              <a:blipFill>
                <a:blip r:embed="rId2"/>
                <a:stretch>
                  <a:fillRect l="-1043" t="-230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458E549-F04F-0FE3-543C-846AE62E8317}"/>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7FBC365A-9A8B-4FC4-87CE-6F26CDCA6D61}"/>
              </a:ext>
            </a:extLst>
          </p:cNvPr>
          <p:cNvSpPr>
            <a:spLocks noGrp="1"/>
          </p:cNvSpPr>
          <p:nvPr>
            <p:ph type="sldNum" sz="quarter" idx="12"/>
          </p:nvPr>
        </p:nvSpPr>
        <p:spPr/>
        <p:txBody>
          <a:bodyPr/>
          <a:lstStyle/>
          <a:p>
            <a:fld id="{B62F1270-CA5A-4BF1-AAF5-16F08E48CB78}" type="slidenum">
              <a:rPr lang="en-US" smtClean="0"/>
              <a:t>14</a:t>
            </a:fld>
            <a:endParaRPr lang="en-US"/>
          </a:p>
        </p:txBody>
      </p:sp>
      <p:pic>
        <p:nvPicPr>
          <p:cNvPr id="19" name="Picture 18">
            <a:extLst>
              <a:ext uri="{FF2B5EF4-FFF2-40B4-BE49-F238E27FC236}">
                <a16:creationId xmlns:a16="http://schemas.microsoft.com/office/drawing/2014/main" id="{049A17DF-6D74-8AC5-F8EB-719E4A352FC7}"/>
              </a:ext>
            </a:extLst>
          </p:cNvPr>
          <p:cNvPicPr>
            <a:picLocks noChangeAspect="1"/>
          </p:cNvPicPr>
          <p:nvPr/>
        </p:nvPicPr>
        <p:blipFill>
          <a:blip r:embed="rId3"/>
          <a:stretch>
            <a:fillRect/>
          </a:stretch>
        </p:blipFill>
        <p:spPr>
          <a:xfrm>
            <a:off x="7005717" y="4739121"/>
            <a:ext cx="5102308" cy="1982354"/>
          </a:xfrm>
          <a:prstGeom prst="rect">
            <a:avLst/>
          </a:prstGeom>
        </p:spPr>
      </p:pic>
    </p:spTree>
    <p:extLst>
      <p:ext uri="{BB962C8B-B14F-4D97-AF65-F5344CB8AC3E}">
        <p14:creationId xmlns:p14="http://schemas.microsoft.com/office/powerpoint/2010/main" val="1958711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ADB9B-963B-E614-059A-7DF09D2492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B92474-750C-FD5D-9D3F-A1B5A8A7E0D5}"/>
              </a:ext>
            </a:extLst>
          </p:cNvPr>
          <p:cNvSpPr>
            <a:spLocks noGrp="1"/>
          </p:cNvSpPr>
          <p:nvPr>
            <p:ph type="title"/>
          </p:nvPr>
        </p:nvSpPr>
        <p:spPr/>
        <p:txBody>
          <a:bodyPr/>
          <a:lstStyle/>
          <a:p>
            <a:r>
              <a:rPr lang="en-US" dirty="0"/>
              <a:t>Example problem: partition design</a:t>
            </a:r>
          </a:p>
        </p:txBody>
      </p:sp>
      <p:sp>
        <p:nvSpPr>
          <p:cNvPr id="3" name="Content Placeholder 2">
            <a:extLst>
              <a:ext uri="{FF2B5EF4-FFF2-40B4-BE49-F238E27FC236}">
                <a16:creationId xmlns:a16="http://schemas.microsoft.com/office/drawing/2014/main" id="{95021DA6-27F6-BFEE-1E70-27B02EC45E1B}"/>
              </a:ext>
            </a:extLst>
          </p:cNvPr>
          <p:cNvSpPr>
            <a:spLocks noGrp="1"/>
          </p:cNvSpPr>
          <p:nvPr>
            <p:ph idx="1"/>
          </p:nvPr>
        </p:nvSpPr>
        <p:spPr/>
        <p:txBody>
          <a:bodyPr/>
          <a:lstStyle/>
          <a:p>
            <a:r>
              <a:rPr lang="en-US" strike="sngStrike" dirty="0"/>
              <a:t>Design </a:t>
            </a:r>
            <a:r>
              <a:rPr lang="en-US" dirty="0"/>
              <a:t>Select a panel with 30 dB insertion loss at 500 Hz.</a:t>
            </a:r>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53E38393-7BA3-2786-9A13-7E55393A41D0}"/>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92604AD0-7B31-2358-C0BD-E1E6DC8A9F83}"/>
              </a:ext>
            </a:extLst>
          </p:cNvPr>
          <p:cNvSpPr>
            <a:spLocks noGrp="1"/>
          </p:cNvSpPr>
          <p:nvPr>
            <p:ph type="sldNum" sz="quarter" idx="12"/>
          </p:nvPr>
        </p:nvSpPr>
        <p:spPr/>
        <p:txBody>
          <a:bodyPr/>
          <a:lstStyle/>
          <a:p>
            <a:fld id="{B62F1270-CA5A-4BF1-AAF5-16F08E48CB78}" type="slidenum">
              <a:rPr lang="en-US" smtClean="0"/>
              <a:t>15</a:t>
            </a:fld>
            <a:endParaRPr lang="en-US"/>
          </a:p>
        </p:txBody>
      </p:sp>
      <p:pic>
        <p:nvPicPr>
          <p:cNvPr id="8" name="Picture 7">
            <a:extLst>
              <a:ext uri="{FF2B5EF4-FFF2-40B4-BE49-F238E27FC236}">
                <a16:creationId xmlns:a16="http://schemas.microsoft.com/office/drawing/2014/main" id="{F2A9BF36-F143-C4E3-72DB-6B3962BA040A}"/>
              </a:ext>
            </a:extLst>
          </p:cNvPr>
          <p:cNvPicPr>
            <a:picLocks noChangeAspect="1"/>
          </p:cNvPicPr>
          <p:nvPr/>
        </p:nvPicPr>
        <p:blipFill>
          <a:blip r:embed="rId2"/>
          <a:stretch>
            <a:fillRect/>
          </a:stretch>
        </p:blipFill>
        <p:spPr>
          <a:xfrm>
            <a:off x="0" y="1716679"/>
            <a:ext cx="7750977" cy="5141321"/>
          </a:xfrm>
          <a:prstGeom prst="rect">
            <a:avLst/>
          </a:prstGeom>
        </p:spPr>
      </p:pic>
    </p:spTree>
    <p:extLst>
      <p:ext uri="{BB962C8B-B14F-4D97-AF65-F5344CB8AC3E}">
        <p14:creationId xmlns:p14="http://schemas.microsoft.com/office/powerpoint/2010/main" val="229521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F0565-52ED-5961-5B39-DF6D7C065C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0505B2-377D-3186-8F03-E1202BCA3B4D}"/>
              </a:ext>
            </a:extLst>
          </p:cNvPr>
          <p:cNvSpPr>
            <a:spLocks noGrp="1"/>
          </p:cNvSpPr>
          <p:nvPr>
            <p:ph type="title"/>
          </p:nvPr>
        </p:nvSpPr>
        <p:spPr/>
        <p:txBody>
          <a:bodyPr/>
          <a:lstStyle/>
          <a:p>
            <a:r>
              <a:rPr lang="en-US" dirty="0"/>
              <a:t>Example problem: partition design</a:t>
            </a:r>
          </a:p>
        </p:txBody>
      </p:sp>
      <p:sp>
        <p:nvSpPr>
          <p:cNvPr id="3" name="Content Placeholder 2">
            <a:extLst>
              <a:ext uri="{FF2B5EF4-FFF2-40B4-BE49-F238E27FC236}">
                <a16:creationId xmlns:a16="http://schemas.microsoft.com/office/drawing/2014/main" id="{6A661454-17C9-891F-1DB2-FC19EBA2D8FE}"/>
              </a:ext>
            </a:extLst>
          </p:cNvPr>
          <p:cNvSpPr>
            <a:spLocks noGrp="1"/>
          </p:cNvSpPr>
          <p:nvPr>
            <p:ph idx="1"/>
          </p:nvPr>
        </p:nvSpPr>
        <p:spPr/>
        <p:txBody>
          <a:bodyPr/>
          <a:lstStyle/>
          <a:p>
            <a:r>
              <a:rPr lang="en-US" strike="sngStrike" dirty="0"/>
              <a:t>Design </a:t>
            </a:r>
            <a:r>
              <a:rPr lang="en-US" dirty="0"/>
              <a:t>Select a panel with 30 dB insertion loss at 500 Hz.</a:t>
            </a:r>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BF260A96-C02C-4D40-98EE-73D155258714}"/>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2B402653-FDCF-CBEB-4CD3-F444F0398DE7}"/>
              </a:ext>
            </a:extLst>
          </p:cNvPr>
          <p:cNvSpPr>
            <a:spLocks noGrp="1"/>
          </p:cNvSpPr>
          <p:nvPr>
            <p:ph type="sldNum" sz="quarter" idx="12"/>
          </p:nvPr>
        </p:nvSpPr>
        <p:spPr/>
        <p:txBody>
          <a:bodyPr/>
          <a:lstStyle/>
          <a:p>
            <a:fld id="{B62F1270-CA5A-4BF1-AAF5-16F08E48CB78}" type="slidenum">
              <a:rPr lang="en-US" smtClean="0"/>
              <a:t>16</a:t>
            </a:fld>
            <a:endParaRPr lang="en-US"/>
          </a:p>
        </p:txBody>
      </p:sp>
      <p:pic>
        <p:nvPicPr>
          <p:cNvPr id="7" name="Picture 6">
            <a:extLst>
              <a:ext uri="{FF2B5EF4-FFF2-40B4-BE49-F238E27FC236}">
                <a16:creationId xmlns:a16="http://schemas.microsoft.com/office/drawing/2014/main" id="{B0D885C4-0B5D-0CF5-8291-BD67B38B0D51}"/>
              </a:ext>
            </a:extLst>
          </p:cNvPr>
          <p:cNvPicPr>
            <a:picLocks noChangeAspect="1"/>
          </p:cNvPicPr>
          <p:nvPr/>
        </p:nvPicPr>
        <p:blipFill>
          <a:blip r:embed="rId2"/>
          <a:stretch>
            <a:fillRect/>
          </a:stretch>
        </p:blipFill>
        <p:spPr>
          <a:xfrm>
            <a:off x="0" y="985022"/>
            <a:ext cx="9755752" cy="5872978"/>
          </a:xfrm>
          <a:prstGeom prst="rect">
            <a:avLst/>
          </a:prstGeom>
        </p:spPr>
      </p:pic>
      <p:pic>
        <p:nvPicPr>
          <p:cNvPr id="11" name="Picture 10">
            <a:extLst>
              <a:ext uri="{FF2B5EF4-FFF2-40B4-BE49-F238E27FC236}">
                <a16:creationId xmlns:a16="http://schemas.microsoft.com/office/drawing/2014/main" id="{C733405E-A4F6-AC23-11E8-37DAB3CA4F23}"/>
              </a:ext>
            </a:extLst>
          </p:cNvPr>
          <p:cNvPicPr>
            <a:picLocks noChangeAspect="1"/>
          </p:cNvPicPr>
          <p:nvPr/>
        </p:nvPicPr>
        <p:blipFill>
          <a:blip r:embed="rId3"/>
          <a:stretch>
            <a:fillRect/>
          </a:stretch>
        </p:blipFill>
        <p:spPr>
          <a:xfrm>
            <a:off x="6096000" y="2957439"/>
            <a:ext cx="5660571" cy="3900561"/>
          </a:xfrm>
          <a:prstGeom prst="rect">
            <a:avLst/>
          </a:prstGeom>
          <a:ln>
            <a:solidFill>
              <a:schemeClr val="tx1"/>
            </a:solidFill>
          </a:ln>
        </p:spPr>
      </p:pic>
    </p:spTree>
    <p:extLst>
      <p:ext uri="{BB962C8B-B14F-4D97-AF65-F5344CB8AC3E}">
        <p14:creationId xmlns:p14="http://schemas.microsoft.com/office/powerpoint/2010/main" val="3672080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C5861-B2FE-A55D-1ED7-07F2A878FB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28D219-5322-53C8-0D28-8B3A62B1869A}"/>
              </a:ext>
            </a:extLst>
          </p:cNvPr>
          <p:cNvSpPr>
            <a:spLocks noGrp="1"/>
          </p:cNvSpPr>
          <p:nvPr>
            <p:ph type="title"/>
          </p:nvPr>
        </p:nvSpPr>
        <p:spPr/>
        <p:txBody>
          <a:bodyPr/>
          <a:lstStyle/>
          <a:p>
            <a:r>
              <a:rPr lang="en-US" dirty="0"/>
              <a:t>Close-fitting enclosures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89E190-6A44-07B1-60AE-CCAC20E946F9}"/>
                  </a:ext>
                </a:extLst>
              </p:cNvPr>
              <p:cNvSpPr>
                <a:spLocks noGrp="1"/>
              </p:cNvSpPr>
              <p:nvPr>
                <p:ph idx="1"/>
              </p:nvPr>
            </p:nvSpPr>
            <p:spPr>
              <a:xfrm>
                <a:off x="0" y="1100695"/>
                <a:ext cx="7348151" cy="5036494"/>
              </a:xfrm>
            </p:spPr>
            <p:txBody>
              <a:bodyPr/>
              <a:lstStyle/>
              <a:p>
                <a:r>
                  <a:rPr lang="en-US" dirty="0"/>
                  <a:t>The internal acoustics of enclosures varies based on how large the enclosure is compared to the source.</a:t>
                </a:r>
              </a:p>
              <a:p>
                <a:r>
                  <a:rPr lang="en-US" dirty="0"/>
                  <a:t>A “close-fitting enclosure” is one where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𝑘𝑑</m:t>
                      </m:r>
                      <m:r>
                        <a:rPr lang="en-US" b="0" i="1" smtClean="0">
                          <a:latin typeface="Cambria Math" panose="02040503050406030204" pitchFamily="18" charset="0"/>
                        </a:rPr>
                        <m:t>≪1</m:t>
                      </m:r>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C389E190-6A44-07B1-60AE-CCAC20E946F9}"/>
                  </a:ext>
                </a:extLst>
              </p:cNvPr>
              <p:cNvSpPr>
                <a:spLocks noGrp="1" noRot="1" noChangeAspect="1" noMove="1" noResize="1" noEditPoints="1" noAdjustHandles="1" noChangeArrowheads="1" noChangeShapeType="1" noTextEdit="1"/>
              </p:cNvSpPr>
              <p:nvPr>
                <p:ph idx="1"/>
              </p:nvPr>
            </p:nvSpPr>
            <p:spPr>
              <a:xfrm>
                <a:off x="0" y="1100695"/>
                <a:ext cx="7348151" cy="5036494"/>
              </a:xfrm>
              <a:blipFill>
                <a:blip r:embed="rId2"/>
                <a:stretch>
                  <a:fillRect l="-1494" t="-230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EE0BF8C-76EC-96CE-6270-BF6114B71F18}"/>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7C9513FA-F67C-F7D9-FFA8-1A69BDAD5457}"/>
              </a:ext>
            </a:extLst>
          </p:cNvPr>
          <p:cNvSpPr>
            <a:spLocks noGrp="1"/>
          </p:cNvSpPr>
          <p:nvPr>
            <p:ph type="sldNum" sz="quarter" idx="12"/>
          </p:nvPr>
        </p:nvSpPr>
        <p:spPr/>
        <p:txBody>
          <a:bodyPr/>
          <a:lstStyle/>
          <a:p>
            <a:fld id="{B62F1270-CA5A-4BF1-AAF5-16F08E48CB78}" type="slidenum">
              <a:rPr lang="en-US" smtClean="0"/>
              <a:t>17</a:t>
            </a:fld>
            <a:endParaRPr lang="en-US"/>
          </a:p>
        </p:txBody>
      </p:sp>
      <p:pic>
        <p:nvPicPr>
          <p:cNvPr id="72" name="Picture 71">
            <a:extLst>
              <a:ext uri="{FF2B5EF4-FFF2-40B4-BE49-F238E27FC236}">
                <a16:creationId xmlns:a16="http://schemas.microsoft.com/office/drawing/2014/main" id="{0A44BECD-8044-063F-D1EE-A5DB0064364C}"/>
              </a:ext>
            </a:extLst>
          </p:cNvPr>
          <p:cNvPicPr>
            <a:picLocks noChangeAspect="1"/>
          </p:cNvPicPr>
          <p:nvPr/>
        </p:nvPicPr>
        <p:blipFill>
          <a:blip r:embed="rId3"/>
          <a:stretch>
            <a:fillRect/>
          </a:stretch>
        </p:blipFill>
        <p:spPr>
          <a:xfrm>
            <a:off x="7507622" y="73934"/>
            <a:ext cx="4422826" cy="2939143"/>
          </a:xfrm>
          <a:prstGeom prst="rect">
            <a:avLst/>
          </a:prstGeom>
        </p:spPr>
      </p:pic>
      <p:pic>
        <p:nvPicPr>
          <p:cNvPr id="74" name="Picture 73">
            <a:extLst>
              <a:ext uri="{FF2B5EF4-FFF2-40B4-BE49-F238E27FC236}">
                <a16:creationId xmlns:a16="http://schemas.microsoft.com/office/drawing/2014/main" id="{59A70520-7FC1-CEDE-FDC3-7061628C18AF}"/>
              </a:ext>
            </a:extLst>
          </p:cNvPr>
          <p:cNvPicPr>
            <a:picLocks noChangeAspect="1"/>
          </p:cNvPicPr>
          <p:nvPr/>
        </p:nvPicPr>
        <p:blipFill>
          <a:blip r:embed="rId4"/>
          <a:stretch>
            <a:fillRect/>
          </a:stretch>
        </p:blipFill>
        <p:spPr>
          <a:xfrm>
            <a:off x="7507622" y="2715919"/>
            <a:ext cx="4159837" cy="4068147"/>
          </a:xfrm>
          <a:prstGeom prst="rect">
            <a:avLst/>
          </a:prstGeom>
        </p:spPr>
      </p:pic>
      <p:pic>
        <p:nvPicPr>
          <p:cNvPr id="76" name="Picture 75">
            <a:extLst>
              <a:ext uri="{FF2B5EF4-FFF2-40B4-BE49-F238E27FC236}">
                <a16:creationId xmlns:a16="http://schemas.microsoft.com/office/drawing/2014/main" id="{9CAB87DC-330F-74F3-2594-A224037135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941" y="3420831"/>
            <a:ext cx="4488437" cy="3265338"/>
          </a:xfrm>
          <a:prstGeom prst="rect">
            <a:avLst/>
          </a:prstGeom>
        </p:spPr>
      </p:pic>
    </p:spTree>
    <p:extLst>
      <p:ext uri="{BB962C8B-B14F-4D97-AF65-F5344CB8AC3E}">
        <p14:creationId xmlns:p14="http://schemas.microsoft.com/office/powerpoint/2010/main" val="3493635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8AEC9-0B78-AD97-042A-015600413E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DFF27-5F99-D5A5-6C77-2CD41C1EA4CC}"/>
              </a:ext>
            </a:extLst>
          </p:cNvPr>
          <p:cNvSpPr>
            <a:spLocks noGrp="1"/>
          </p:cNvSpPr>
          <p:nvPr>
            <p:ph type="title"/>
          </p:nvPr>
        </p:nvSpPr>
        <p:spPr/>
        <p:txBody>
          <a:bodyPr/>
          <a:lstStyle/>
          <a:p>
            <a:r>
              <a:rPr lang="en-US" dirty="0"/>
              <a:t>Close-fitting enclosures</a:t>
            </a:r>
          </a:p>
        </p:txBody>
      </p:sp>
      <p:sp>
        <p:nvSpPr>
          <p:cNvPr id="3" name="Content Placeholder 2">
            <a:extLst>
              <a:ext uri="{FF2B5EF4-FFF2-40B4-BE49-F238E27FC236}">
                <a16:creationId xmlns:a16="http://schemas.microsoft.com/office/drawing/2014/main" id="{900EA321-DD6E-C58E-C965-64495CB57E5C}"/>
              </a:ext>
            </a:extLst>
          </p:cNvPr>
          <p:cNvSpPr>
            <a:spLocks noGrp="1"/>
          </p:cNvSpPr>
          <p:nvPr>
            <p:ph idx="1"/>
          </p:nvPr>
        </p:nvSpPr>
        <p:spPr/>
        <p:txBody>
          <a:bodyPr/>
          <a:lstStyle/>
          <a:p>
            <a:r>
              <a:rPr lang="en-US" dirty="0"/>
              <a:t>Assumptions for close-fitting enclosures:</a:t>
            </a:r>
          </a:p>
          <a:p>
            <a:pPr lvl="1"/>
            <a:r>
              <a:rPr lang="en-US" dirty="0"/>
              <a:t>Normal incidence of waves on panel</a:t>
            </a:r>
          </a:p>
          <a:p>
            <a:pPr lvl="1"/>
            <a:r>
              <a:rPr lang="en-US" dirty="0"/>
              <a:t>Panel flexibility not important</a:t>
            </a:r>
          </a:p>
          <a:p>
            <a:pPr lvl="1"/>
            <a:r>
              <a:rPr lang="en-US" dirty="0"/>
              <a:t>Fundamental room mode is the dominant response</a:t>
            </a:r>
          </a:p>
          <a:p>
            <a:pPr lvl="1"/>
            <a:r>
              <a:rPr lang="en-US" dirty="0"/>
              <a:t>Absorption in air cavity is low</a:t>
            </a:r>
          </a:p>
          <a:p>
            <a:pPr lvl="1"/>
            <a:r>
              <a:rPr lang="en-US" dirty="0"/>
              <a:t>Damping is via wall mounting</a:t>
            </a:r>
          </a:p>
        </p:txBody>
      </p:sp>
      <p:sp>
        <p:nvSpPr>
          <p:cNvPr id="4" name="Footer Placeholder 3">
            <a:extLst>
              <a:ext uri="{FF2B5EF4-FFF2-40B4-BE49-F238E27FC236}">
                <a16:creationId xmlns:a16="http://schemas.microsoft.com/office/drawing/2014/main" id="{04600280-74F5-C06F-68A1-9048E1B8A934}"/>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38DAA523-6BE1-E672-C6AD-00F8C84F606E}"/>
              </a:ext>
            </a:extLst>
          </p:cNvPr>
          <p:cNvSpPr>
            <a:spLocks noGrp="1"/>
          </p:cNvSpPr>
          <p:nvPr>
            <p:ph type="sldNum" sz="quarter" idx="12"/>
          </p:nvPr>
        </p:nvSpPr>
        <p:spPr/>
        <p:txBody>
          <a:bodyPr/>
          <a:lstStyle/>
          <a:p>
            <a:fld id="{B62F1270-CA5A-4BF1-AAF5-16F08E48CB78}" type="slidenum">
              <a:rPr lang="en-US" smtClean="0"/>
              <a:t>18</a:t>
            </a:fld>
            <a:endParaRPr lang="en-US"/>
          </a:p>
        </p:txBody>
      </p:sp>
      <p:sp>
        <p:nvSpPr>
          <p:cNvPr id="69" name="Rectangle 68">
            <a:extLst>
              <a:ext uri="{FF2B5EF4-FFF2-40B4-BE49-F238E27FC236}">
                <a16:creationId xmlns:a16="http://schemas.microsoft.com/office/drawing/2014/main" id="{35A12BF6-19BD-CD90-D964-60CA46C72FCA}"/>
              </a:ext>
            </a:extLst>
          </p:cNvPr>
          <p:cNvSpPr/>
          <p:nvPr/>
        </p:nvSpPr>
        <p:spPr>
          <a:xfrm>
            <a:off x="8216962" y="3525504"/>
            <a:ext cx="2084034" cy="207907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Sound source</a:t>
            </a:r>
          </a:p>
        </p:txBody>
      </p:sp>
      <p:sp>
        <p:nvSpPr>
          <p:cNvPr id="70" name="Rectangle 69">
            <a:extLst>
              <a:ext uri="{FF2B5EF4-FFF2-40B4-BE49-F238E27FC236}">
                <a16:creationId xmlns:a16="http://schemas.microsoft.com/office/drawing/2014/main" id="{C0A8ADD0-9057-528F-0C62-E2E744FE7AE3}"/>
              </a:ext>
            </a:extLst>
          </p:cNvPr>
          <p:cNvSpPr/>
          <p:nvPr/>
        </p:nvSpPr>
        <p:spPr>
          <a:xfrm>
            <a:off x="7997629" y="3336030"/>
            <a:ext cx="2517971" cy="242127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84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hold" grpId="0" nodeType="clickEffect">
                                  <p:stCondLst>
                                    <p:cond delay="0"/>
                                  </p:stCondLst>
                                  <p:childTnLst>
                                    <p:animEffect transition="out" filter="fade">
                                      <p:cBhvr>
                                        <p:cTn id="6" dur="500" tmFilter="0, 0; .2, .5; .8, .5; 1, 0"/>
                                        <p:tgtEl>
                                          <p:spTgt spid="69"/>
                                        </p:tgtEl>
                                      </p:cBhvr>
                                    </p:animEffect>
                                    <p:animScale>
                                      <p:cBhvr>
                                        <p:cTn id="7" dur="250" autoRev="1" fill="hold"/>
                                        <p:tgtEl>
                                          <p:spTgt spid="6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repeatCount="indefinite" fill="hold" grpId="0" nodeType="clickEffect">
                                  <p:stCondLst>
                                    <p:cond delay="0"/>
                                  </p:stCondLst>
                                  <p:childTnLst>
                                    <p:animEffect transition="out" filter="fade">
                                      <p:cBhvr>
                                        <p:cTn id="11" dur="500" tmFilter="0, 0; .2, .5; .8, .5; 1, 0"/>
                                        <p:tgtEl>
                                          <p:spTgt spid="70"/>
                                        </p:tgtEl>
                                      </p:cBhvr>
                                    </p:animEffect>
                                    <p:animScale>
                                      <p:cBhvr>
                                        <p:cTn id="12" dur="250" autoRev="1" fill="hold"/>
                                        <p:tgtEl>
                                          <p:spTgt spid="7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7F528-3245-5ECA-1585-EC3698BB93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673AAB-D2E1-8D2B-94C9-7519E7B31EE8}"/>
              </a:ext>
            </a:extLst>
          </p:cNvPr>
          <p:cNvSpPr>
            <a:spLocks noGrp="1"/>
          </p:cNvSpPr>
          <p:nvPr>
            <p:ph type="title"/>
          </p:nvPr>
        </p:nvSpPr>
        <p:spPr/>
        <p:txBody>
          <a:bodyPr/>
          <a:lstStyle/>
          <a:p>
            <a:r>
              <a:rPr lang="en-US" dirty="0"/>
              <a:t>Close-fitting enclosures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CC31C2-9B9D-C07C-82AF-B9B36FC87AA4}"/>
                  </a:ext>
                </a:extLst>
              </p:cNvPr>
              <p:cNvSpPr>
                <a:spLocks noGrp="1"/>
              </p:cNvSpPr>
              <p:nvPr>
                <p:ph idx="1"/>
              </p:nvPr>
            </p:nvSpPr>
            <p:spPr>
              <a:xfrm>
                <a:off x="0" y="1100695"/>
                <a:ext cx="8610600" cy="5036494"/>
              </a:xfrm>
            </p:spPr>
            <p:txBody>
              <a:bodyPr/>
              <a:lstStyle/>
              <a:p>
                <a:r>
                  <a:rPr lang="en-US" dirty="0"/>
                  <a:t>Insertion loss due to adding enclosure is</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IL</m:t>
                      </m:r>
                      <m:r>
                        <a:rPr lang="en-US" b="0" i="0" smtClean="0">
                          <a:latin typeface="Cambria Math" panose="02040503050406030204" pitchFamily="18" charset="0"/>
                        </a:rPr>
                        <m:t>=10</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0" smtClean="0">
                              <a:latin typeface="Cambria Math" panose="02040503050406030204" pitchFamily="18" charset="0"/>
                            </a:rPr>
                            <m:t>10</m:t>
                          </m:r>
                        </m:sub>
                      </m:sSub>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m:rPr>
                                      <m:sty m:val="p"/>
                                    </m:rPr>
                                    <a:rPr lang="en-US" b="0" i="0" smtClean="0">
                                      <a:latin typeface="Cambria Math" panose="02040503050406030204" pitchFamily="18" charset="0"/>
                                    </a:rPr>
                                    <m:t>before</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m:rPr>
                                      <m:sty m:val="p"/>
                                    </m:rPr>
                                    <a:rPr lang="en-US" b="0" i="0" smtClean="0">
                                      <a:latin typeface="Cambria Math" panose="02040503050406030204" pitchFamily="18" charset="0"/>
                                    </a:rPr>
                                    <m:t>after</m:t>
                                  </m:r>
                                </m:sub>
                              </m:sSub>
                            </m:den>
                          </m:f>
                        </m:e>
                      </m:d>
                    </m:oMath>
                  </m:oMathPara>
                </a14:m>
                <a:endParaRPr lang="en-US" dirty="0"/>
              </a:p>
              <a:p>
                <a:pPr marL="0" indent="0">
                  <a:buNone/>
                </a:pPr>
                <a:endParaRPr lang="en-US" dirty="0"/>
              </a:p>
              <a:p>
                <a:pPr marL="0" indent="0">
                  <a:buNone/>
                </a:pPr>
                <a14:m>
                  <m:oMath xmlns:m="http://schemas.openxmlformats.org/officeDocument/2006/math">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𝑎𝑓𝑡𝑒𝑟</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𝑏𝑒𝑓𝑜𝑟𝑒</m:t>
                            </m:r>
                          </m:sub>
                        </m:sSub>
                      </m:den>
                    </m:f>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𝑘𝑑</m:t>
                                            </m:r>
                                          </m:e>
                                        </m:d>
                                      </m:e>
                                    </m:func>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sin</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𝑘𝑑</m:t>
                                                </m:r>
                                              </m:e>
                                            </m:d>
                                          </m:e>
                                        </m:fun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𝜔</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𝑠</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𝑠</m:t>
                                                </m:r>
                                              </m:num>
                                              <m:den>
                                                <m:r>
                                                  <a:rPr lang="en-US" sz="2000" b="0" i="1" smtClean="0">
                                                    <a:latin typeface="Cambria Math" panose="02040503050406030204" pitchFamily="18" charset="0"/>
                                                  </a:rPr>
                                                  <m:t>𝜔</m:t>
                                                </m:r>
                                              </m:den>
                                            </m:f>
                                          </m:e>
                                        </m:d>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𝜌</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𝑐</m:t>
                                        </m:r>
                                      </m:den>
                                    </m:f>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sSup>
                                  <m:sSupPr>
                                    <m:ctrlPr>
                                      <a:rPr lang="en-US" sz="2000" b="0" i="1" smtClean="0">
                                        <a:latin typeface="Cambria Math" panose="02040503050406030204" pitchFamily="18" charset="0"/>
                                      </a:rPr>
                                    </m:ctrlPr>
                                  </m:sSupPr>
                                  <m:e>
                                    <m:r>
                                      <m:rPr>
                                        <m:sty m:val="p"/>
                                      </m:rPr>
                                      <a:rPr lang="en-US" sz="2000" b="0" i="0" smtClean="0">
                                        <a:latin typeface="Cambria Math" panose="02040503050406030204" pitchFamily="18" charset="0"/>
                                      </a:rPr>
                                      <m:t>sin</m:t>
                                    </m:r>
                                  </m:e>
                                  <m:sup>
                                    <m:r>
                                      <a:rPr lang="en-US" sz="2000" b="0" i="1" smtClean="0">
                                        <a:latin typeface="Cambria Math" panose="02040503050406030204" pitchFamily="18" charset="0"/>
                                      </a:rPr>
                                      <m:t>2</m:t>
                                    </m:r>
                                  </m:sup>
                                </m:sSup>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𝑘𝑑</m:t>
                                    </m:r>
                                  </m:e>
                                </m:d>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𝑟</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𝜌</m:t>
                                                </m:r>
                                              </m:e>
                                              <m:sub>
                                                <m:r>
                                                  <a:rPr lang="en-US" sz="2000" b="0" i="1" smtClean="0">
                                                    <a:latin typeface="Cambria Math" panose="02040503050406030204" pitchFamily="18" charset="0"/>
                                                  </a:rPr>
                                                  <m:t>𝑜</m:t>
                                                </m:r>
                                              </m:sub>
                                            </m:sSub>
                                            <m:r>
                                              <a:rPr lang="en-US" sz="2000" b="0" i="1" smtClean="0">
                                                <a:latin typeface="Cambria Math" panose="02040503050406030204" pitchFamily="18" charset="0"/>
                                              </a:rPr>
                                              <m:t>𝑐</m:t>
                                            </m:r>
                                          </m:den>
                                        </m:f>
                                      </m:e>
                                    </m:d>
                                  </m:e>
                                  <m:sup>
                                    <m:r>
                                      <a:rPr lang="en-US" sz="2000" b="0" i="1" smtClean="0">
                                        <a:latin typeface="Cambria Math" panose="02040503050406030204" pitchFamily="18" charset="0"/>
                                      </a:rPr>
                                      <m:t>2</m:t>
                                    </m:r>
                                  </m:sup>
                                </m:sSup>
                              </m:e>
                            </m:func>
                          </m:e>
                        </m:d>
                      </m:e>
                      <m:sup>
                        <m:r>
                          <a:rPr lang="en-US" sz="2000" b="0" i="1" smtClean="0">
                            <a:latin typeface="Cambria Math" panose="02040503050406030204" pitchFamily="18" charset="0"/>
                          </a:rPr>
                          <m:t>−1</m:t>
                        </m:r>
                      </m:sup>
                    </m:sSup>
                  </m:oMath>
                </a14:m>
                <a:r>
                  <a:rPr lang="en-US" sz="2000"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7ECC31C2-9B9D-C07C-82AF-B9B36FC87AA4}"/>
                  </a:ext>
                </a:extLst>
              </p:cNvPr>
              <p:cNvSpPr>
                <a:spLocks noGrp="1" noRot="1" noChangeAspect="1" noMove="1" noResize="1" noEditPoints="1" noAdjustHandles="1" noChangeArrowheads="1" noChangeShapeType="1" noTextEdit="1"/>
              </p:cNvSpPr>
              <p:nvPr>
                <p:ph idx="1"/>
              </p:nvPr>
            </p:nvSpPr>
            <p:spPr>
              <a:xfrm>
                <a:off x="0" y="1100695"/>
                <a:ext cx="8610600" cy="5036494"/>
              </a:xfrm>
              <a:blipFill>
                <a:blip r:embed="rId2"/>
                <a:stretch>
                  <a:fillRect l="-1274" t="-230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09CBD37-F132-F05A-4716-186C40F51076}"/>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1B5E1943-DD91-2DDA-1F24-CCA53787E63E}"/>
              </a:ext>
            </a:extLst>
          </p:cNvPr>
          <p:cNvSpPr>
            <a:spLocks noGrp="1"/>
          </p:cNvSpPr>
          <p:nvPr>
            <p:ph type="sldNum" sz="quarter" idx="12"/>
          </p:nvPr>
        </p:nvSpPr>
        <p:spPr/>
        <p:txBody>
          <a:bodyPr/>
          <a:lstStyle/>
          <a:p>
            <a:fld id="{B62F1270-CA5A-4BF1-AAF5-16F08E48CB78}" type="slidenum">
              <a:rPr lang="en-US" smtClean="0"/>
              <a:t>19</a:t>
            </a:fld>
            <a:endParaRPr lang="en-US"/>
          </a:p>
        </p:txBody>
      </p:sp>
      <p:sp>
        <p:nvSpPr>
          <p:cNvPr id="6" name="Rectangle 5">
            <a:extLst>
              <a:ext uri="{FF2B5EF4-FFF2-40B4-BE49-F238E27FC236}">
                <a16:creationId xmlns:a16="http://schemas.microsoft.com/office/drawing/2014/main" id="{46BE0B09-7335-8A6B-9B3D-2369BC1200D3}"/>
              </a:ext>
            </a:extLst>
          </p:cNvPr>
          <p:cNvSpPr/>
          <p:nvPr/>
        </p:nvSpPr>
        <p:spPr>
          <a:xfrm>
            <a:off x="7614628" y="881534"/>
            <a:ext cx="1222513" cy="37072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Sound Source</a:t>
            </a:r>
          </a:p>
        </p:txBody>
      </p:sp>
      <p:cxnSp>
        <p:nvCxnSpPr>
          <p:cNvPr id="7" name="Straight Connector 6">
            <a:extLst>
              <a:ext uri="{FF2B5EF4-FFF2-40B4-BE49-F238E27FC236}">
                <a16:creationId xmlns:a16="http://schemas.microsoft.com/office/drawing/2014/main" id="{257012BA-9CAA-57AC-A023-C00A60BD60BA}"/>
              </a:ext>
            </a:extLst>
          </p:cNvPr>
          <p:cNvCxnSpPr/>
          <p:nvPr/>
        </p:nvCxnSpPr>
        <p:spPr>
          <a:xfrm>
            <a:off x="9801236" y="881534"/>
            <a:ext cx="0" cy="3707296"/>
          </a:xfrm>
          <a:prstGeom prst="line">
            <a:avLst/>
          </a:prstGeom>
          <a:ln w="57150"/>
        </p:spPr>
        <p:style>
          <a:lnRef idx="1">
            <a:schemeClr val="accent2"/>
          </a:lnRef>
          <a:fillRef idx="0">
            <a:schemeClr val="accent2"/>
          </a:fillRef>
          <a:effectRef idx="0">
            <a:schemeClr val="accent2"/>
          </a:effectRef>
          <a:fontRef idx="minor">
            <a:schemeClr val="tx1"/>
          </a:fontRef>
        </p:style>
      </p:cxnSp>
      <p:grpSp>
        <p:nvGrpSpPr>
          <p:cNvPr id="8" name="Group 7">
            <a:extLst>
              <a:ext uri="{FF2B5EF4-FFF2-40B4-BE49-F238E27FC236}">
                <a16:creationId xmlns:a16="http://schemas.microsoft.com/office/drawing/2014/main" id="{5F0851EA-A747-FB9F-14C1-11E7C4983AD5}"/>
              </a:ext>
            </a:extLst>
          </p:cNvPr>
          <p:cNvGrpSpPr/>
          <p:nvPr/>
        </p:nvGrpSpPr>
        <p:grpSpPr>
          <a:xfrm>
            <a:off x="9801236" y="795395"/>
            <a:ext cx="1404727" cy="347870"/>
            <a:chOff x="5068958" y="987287"/>
            <a:chExt cx="1404727" cy="347870"/>
          </a:xfrm>
        </p:grpSpPr>
        <p:cxnSp>
          <p:nvCxnSpPr>
            <p:cNvPr id="59" name="Straight Connector 58">
              <a:extLst>
                <a:ext uri="{FF2B5EF4-FFF2-40B4-BE49-F238E27FC236}">
                  <a16:creationId xmlns:a16="http://schemas.microsoft.com/office/drawing/2014/main" id="{B1C9B593-2219-9843-A79D-DA0ECE1A0380}"/>
                </a:ext>
              </a:extLst>
            </p:cNvPr>
            <p:cNvCxnSpPr/>
            <p:nvPr/>
          </p:nvCxnSpPr>
          <p:spPr>
            <a:xfrm>
              <a:off x="5068958" y="1182757"/>
              <a:ext cx="397564" cy="0"/>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55DFD2E7-94A0-74CA-D933-D5671746238E}"/>
                </a:ext>
              </a:extLst>
            </p:cNvPr>
            <p:cNvCxnSpPr/>
            <p:nvPr/>
          </p:nvCxnSpPr>
          <p:spPr>
            <a:xfrm>
              <a:off x="6076121" y="1182757"/>
              <a:ext cx="397564" cy="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3D2647B9-1F91-5654-E44D-CB173FE0E66A}"/>
                </a:ext>
              </a:extLst>
            </p:cNvPr>
            <p:cNvCxnSpPr/>
            <p:nvPr/>
          </p:nvCxnSpPr>
          <p:spPr>
            <a:xfrm flipV="1">
              <a:off x="5466522" y="993913"/>
              <a:ext cx="79513" cy="188844"/>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571C738-CC3B-FCCA-8DDE-74E3E7C7BB9F}"/>
                </a:ext>
              </a:extLst>
            </p:cNvPr>
            <p:cNvCxnSpPr>
              <a:cxnSpLocks/>
            </p:cNvCxnSpPr>
            <p:nvPr/>
          </p:nvCxnSpPr>
          <p:spPr>
            <a:xfrm flipH="1" flipV="1">
              <a:off x="5546035" y="993913"/>
              <a:ext cx="72887" cy="341244"/>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929C7399-D4E1-D4C2-755C-0FA9705C506E}"/>
                </a:ext>
              </a:extLst>
            </p:cNvPr>
            <p:cNvCxnSpPr>
              <a:cxnSpLocks/>
            </p:cNvCxnSpPr>
            <p:nvPr/>
          </p:nvCxnSpPr>
          <p:spPr>
            <a:xfrm flipV="1">
              <a:off x="5618922" y="987287"/>
              <a:ext cx="72887" cy="341244"/>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C4FA44D-D8DE-105B-19A2-EFB6D9DF5DFD}"/>
                </a:ext>
              </a:extLst>
            </p:cNvPr>
            <p:cNvCxnSpPr>
              <a:cxnSpLocks/>
            </p:cNvCxnSpPr>
            <p:nvPr/>
          </p:nvCxnSpPr>
          <p:spPr>
            <a:xfrm flipH="1" flipV="1">
              <a:off x="5691809" y="993913"/>
              <a:ext cx="72887" cy="341244"/>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10BD027-FA78-5DBF-8AB3-8BB34435B6F7}"/>
                </a:ext>
              </a:extLst>
            </p:cNvPr>
            <p:cNvCxnSpPr>
              <a:cxnSpLocks/>
            </p:cNvCxnSpPr>
            <p:nvPr/>
          </p:nvCxnSpPr>
          <p:spPr>
            <a:xfrm flipV="1">
              <a:off x="5764696" y="987287"/>
              <a:ext cx="72887" cy="341244"/>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3E50F98C-4CAD-6323-56D9-B4291C22AD38}"/>
                </a:ext>
              </a:extLst>
            </p:cNvPr>
            <p:cNvCxnSpPr>
              <a:cxnSpLocks/>
            </p:cNvCxnSpPr>
            <p:nvPr/>
          </p:nvCxnSpPr>
          <p:spPr>
            <a:xfrm flipH="1" flipV="1">
              <a:off x="5840898" y="993913"/>
              <a:ext cx="72887" cy="341244"/>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49E36C77-D3C0-FFB0-94F8-7A2978456D1D}"/>
                </a:ext>
              </a:extLst>
            </p:cNvPr>
            <p:cNvCxnSpPr>
              <a:cxnSpLocks/>
            </p:cNvCxnSpPr>
            <p:nvPr/>
          </p:nvCxnSpPr>
          <p:spPr>
            <a:xfrm flipV="1">
              <a:off x="5913785" y="987287"/>
              <a:ext cx="72887" cy="341244"/>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68F54AE-0E17-D13D-E1F8-02A87B3505EB}"/>
                </a:ext>
              </a:extLst>
            </p:cNvPr>
            <p:cNvCxnSpPr>
              <a:cxnSpLocks/>
            </p:cNvCxnSpPr>
            <p:nvPr/>
          </p:nvCxnSpPr>
          <p:spPr>
            <a:xfrm flipH="1" flipV="1">
              <a:off x="5996608" y="993913"/>
              <a:ext cx="79513" cy="188844"/>
            </a:xfrm>
            <a:prstGeom prst="line">
              <a:avLst/>
            </a:prstGeom>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D21F7844-B44A-EEAC-1AEF-3A761E904FA4}"/>
              </a:ext>
            </a:extLst>
          </p:cNvPr>
          <p:cNvGrpSpPr/>
          <p:nvPr/>
        </p:nvGrpSpPr>
        <p:grpSpPr>
          <a:xfrm>
            <a:off x="9801236" y="1249282"/>
            <a:ext cx="1404727" cy="291548"/>
            <a:chOff x="5068958" y="1441174"/>
            <a:chExt cx="1404727" cy="291548"/>
          </a:xfrm>
        </p:grpSpPr>
        <p:cxnSp>
          <p:nvCxnSpPr>
            <p:cNvPr id="53" name="Straight Connector 52">
              <a:extLst>
                <a:ext uri="{FF2B5EF4-FFF2-40B4-BE49-F238E27FC236}">
                  <a16:creationId xmlns:a16="http://schemas.microsoft.com/office/drawing/2014/main" id="{81FA1DD7-5DFA-9FFA-0D35-77D162306875}"/>
                </a:ext>
              </a:extLst>
            </p:cNvPr>
            <p:cNvCxnSpPr/>
            <p:nvPr/>
          </p:nvCxnSpPr>
          <p:spPr>
            <a:xfrm>
              <a:off x="5068958" y="1590261"/>
              <a:ext cx="549964" cy="0"/>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CDF2FF71-AD94-01E2-023F-9C3F62A2C9D0}"/>
                </a:ext>
              </a:extLst>
            </p:cNvPr>
            <p:cNvCxnSpPr/>
            <p:nvPr/>
          </p:nvCxnSpPr>
          <p:spPr>
            <a:xfrm>
              <a:off x="5618922" y="1461053"/>
              <a:ext cx="0" cy="268356"/>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50F4D87C-6482-62D3-4E97-0AB1DD523E69}"/>
                </a:ext>
              </a:extLst>
            </p:cNvPr>
            <p:cNvCxnSpPr/>
            <p:nvPr/>
          </p:nvCxnSpPr>
          <p:spPr>
            <a:xfrm>
              <a:off x="5506278" y="1441174"/>
              <a:ext cx="490330" cy="0"/>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16EBA7D1-1EA4-6A7B-B3D0-9E88358172DC}"/>
                </a:ext>
              </a:extLst>
            </p:cNvPr>
            <p:cNvCxnSpPr/>
            <p:nvPr/>
          </p:nvCxnSpPr>
          <p:spPr>
            <a:xfrm>
              <a:off x="5506278" y="1732722"/>
              <a:ext cx="490330" cy="0"/>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3B2EF90-C527-FB79-422B-3D30271ABE12}"/>
                </a:ext>
              </a:extLst>
            </p:cNvPr>
            <p:cNvCxnSpPr>
              <a:cxnSpLocks/>
            </p:cNvCxnSpPr>
            <p:nvPr/>
          </p:nvCxnSpPr>
          <p:spPr>
            <a:xfrm>
              <a:off x="5986672" y="1441174"/>
              <a:ext cx="0" cy="288235"/>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81EE327-0B6F-036C-F87F-6067CC9924A8}"/>
                </a:ext>
              </a:extLst>
            </p:cNvPr>
            <p:cNvCxnSpPr>
              <a:cxnSpLocks/>
            </p:cNvCxnSpPr>
            <p:nvPr/>
          </p:nvCxnSpPr>
          <p:spPr>
            <a:xfrm>
              <a:off x="5986672" y="1595231"/>
              <a:ext cx="487013" cy="0"/>
            </a:xfrm>
            <a:prstGeom prst="line">
              <a:avLst/>
            </a:prstGeom>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442D7544-AABF-7790-B704-D762330CA314}"/>
              </a:ext>
            </a:extLst>
          </p:cNvPr>
          <p:cNvGrpSpPr/>
          <p:nvPr/>
        </p:nvGrpSpPr>
        <p:grpSpPr>
          <a:xfrm>
            <a:off x="11199337" y="792082"/>
            <a:ext cx="212034" cy="868808"/>
            <a:chOff x="6467059" y="983974"/>
            <a:chExt cx="212034" cy="868808"/>
          </a:xfrm>
        </p:grpSpPr>
        <p:cxnSp>
          <p:nvCxnSpPr>
            <p:cNvPr id="46" name="Straight Connector 45">
              <a:extLst>
                <a:ext uri="{FF2B5EF4-FFF2-40B4-BE49-F238E27FC236}">
                  <a16:creationId xmlns:a16="http://schemas.microsoft.com/office/drawing/2014/main" id="{E232B41F-E700-0704-FD8F-ADAE7C0EE8D3}"/>
                </a:ext>
              </a:extLst>
            </p:cNvPr>
            <p:cNvCxnSpPr/>
            <p:nvPr/>
          </p:nvCxnSpPr>
          <p:spPr>
            <a:xfrm>
              <a:off x="6467059" y="983974"/>
              <a:ext cx="6626" cy="868808"/>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960F333-95C0-F130-83FA-1A22250B3FCE}"/>
                </a:ext>
              </a:extLst>
            </p:cNvPr>
            <p:cNvCxnSpPr/>
            <p:nvPr/>
          </p:nvCxnSpPr>
          <p:spPr>
            <a:xfrm flipV="1">
              <a:off x="6470373" y="1437484"/>
              <a:ext cx="198781" cy="88172"/>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ACE99131-276B-08FE-9F0A-C76F643747EB}"/>
                </a:ext>
              </a:extLst>
            </p:cNvPr>
            <p:cNvCxnSpPr/>
            <p:nvPr/>
          </p:nvCxnSpPr>
          <p:spPr>
            <a:xfrm flipV="1">
              <a:off x="6473685" y="1590261"/>
              <a:ext cx="198781" cy="88172"/>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62B901A-6D1C-73C7-66D1-4B3F1DA99D90}"/>
                </a:ext>
              </a:extLst>
            </p:cNvPr>
            <p:cNvCxnSpPr/>
            <p:nvPr/>
          </p:nvCxnSpPr>
          <p:spPr>
            <a:xfrm flipV="1">
              <a:off x="6473685" y="1153430"/>
              <a:ext cx="198781" cy="88172"/>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49A24A75-5C96-D48E-35DF-4B1C1B9D0036}"/>
                </a:ext>
              </a:extLst>
            </p:cNvPr>
            <p:cNvCxnSpPr/>
            <p:nvPr/>
          </p:nvCxnSpPr>
          <p:spPr>
            <a:xfrm flipV="1">
              <a:off x="6467059" y="1305359"/>
              <a:ext cx="198781" cy="88172"/>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53A9AF4D-1C9F-FCAB-99AF-0B7C4492B28C}"/>
                </a:ext>
              </a:extLst>
            </p:cNvPr>
            <p:cNvCxnSpPr/>
            <p:nvPr/>
          </p:nvCxnSpPr>
          <p:spPr>
            <a:xfrm flipV="1">
              <a:off x="6470372" y="1713525"/>
              <a:ext cx="198781" cy="88172"/>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9A1E5FEE-A96A-55BC-C2FC-45AD0FA14BDA}"/>
                </a:ext>
              </a:extLst>
            </p:cNvPr>
            <p:cNvCxnSpPr/>
            <p:nvPr/>
          </p:nvCxnSpPr>
          <p:spPr>
            <a:xfrm flipV="1">
              <a:off x="6480312" y="1021736"/>
              <a:ext cx="198781" cy="88172"/>
            </a:xfrm>
            <a:prstGeom prst="line">
              <a:avLst/>
            </a:prstGeom>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25EDA18D-7625-9502-F227-95E27AC03994}"/>
              </a:ext>
            </a:extLst>
          </p:cNvPr>
          <p:cNvGrpSpPr/>
          <p:nvPr/>
        </p:nvGrpSpPr>
        <p:grpSpPr>
          <a:xfrm>
            <a:off x="9807863" y="3869109"/>
            <a:ext cx="1404727" cy="347870"/>
            <a:chOff x="5068958" y="987287"/>
            <a:chExt cx="1404727" cy="347870"/>
          </a:xfrm>
        </p:grpSpPr>
        <p:cxnSp>
          <p:nvCxnSpPr>
            <p:cNvPr id="36" name="Straight Connector 35">
              <a:extLst>
                <a:ext uri="{FF2B5EF4-FFF2-40B4-BE49-F238E27FC236}">
                  <a16:creationId xmlns:a16="http://schemas.microsoft.com/office/drawing/2014/main" id="{D54EFF0F-D43D-0895-1CC5-98BE90CAFDDA}"/>
                </a:ext>
              </a:extLst>
            </p:cNvPr>
            <p:cNvCxnSpPr/>
            <p:nvPr/>
          </p:nvCxnSpPr>
          <p:spPr>
            <a:xfrm>
              <a:off x="5068958" y="1182757"/>
              <a:ext cx="397564" cy="0"/>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E69ACB07-8503-A9F1-4D99-09A4E6091FD0}"/>
                </a:ext>
              </a:extLst>
            </p:cNvPr>
            <p:cNvCxnSpPr/>
            <p:nvPr/>
          </p:nvCxnSpPr>
          <p:spPr>
            <a:xfrm>
              <a:off x="6076121" y="1182757"/>
              <a:ext cx="397564" cy="0"/>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0A898A43-B13A-17A3-9526-28B2DFFE5FE2}"/>
                </a:ext>
              </a:extLst>
            </p:cNvPr>
            <p:cNvCxnSpPr/>
            <p:nvPr/>
          </p:nvCxnSpPr>
          <p:spPr>
            <a:xfrm flipV="1">
              <a:off x="5466522" y="993913"/>
              <a:ext cx="79513" cy="188844"/>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31CD047-DF0E-7B4D-CF67-96691E50969E}"/>
                </a:ext>
              </a:extLst>
            </p:cNvPr>
            <p:cNvCxnSpPr>
              <a:cxnSpLocks/>
            </p:cNvCxnSpPr>
            <p:nvPr/>
          </p:nvCxnSpPr>
          <p:spPr>
            <a:xfrm flipH="1" flipV="1">
              <a:off x="5546035" y="993913"/>
              <a:ext cx="72887" cy="341244"/>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C56270C5-0D8B-161C-E2E3-B53AD3267283}"/>
                </a:ext>
              </a:extLst>
            </p:cNvPr>
            <p:cNvCxnSpPr>
              <a:cxnSpLocks/>
            </p:cNvCxnSpPr>
            <p:nvPr/>
          </p:nvCxnSpPr>
          <p:spPr>
            <a:xfrm flipV="1">
              <a:off x="5618922" y="987287"/>
              <a:ext cx="72887" cy="341244"/>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4451C6EF-403B-3F88-1B49-FA90F4008B3F}"/>
                </a:ext>
              </a:extLst>
            </p:cNvPr>
            <p:cNvCxnSpPr>
              <a:cxnSpLocks/>
            </p:cNvCxnSpPr>
            <p:nvPr/>
          </p:nvCxnSpPr>
          <p:spPr>
            <a:xfrm flipH="1" flipV="1">
              <a:off x="5691809" y="993913"/>
              <a:ext cx="72887" cy="341244"/>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63C4E676-A823-0023-C5FB-09F175B6A7CA}"/>
                </a:ext>
              </a:extLst>
            </p:cNvPr>
            <p:cNvCxnSpPr>
              <a:cxnSpLocks/>
            </p:cNvCxnSpPr>
            <p:nvPr/>
          </p:nvCxnSpPr>
          <p:spPr>
            <a:xfrm flipV="1">
              <a:off x="5764696" y="987287"/>
              <a:ext cx="72887" cy="341244"/>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5163688-8377-6F8F-7869-E3461F929D4E}"/>
                </a:ext>
              </a:extLst>
            </p:cNvPr>
            <p:cNvCxnSpPr>
              <a:cxnSpLocks/>
            </p:cNvCxnSpPr>
            <p:nvPr/>
          </p:nvCxnSpPr>
          <p:spPr>
            <a:xfrm flipH="1" flipV="1">
              <a:off x="5840898" y="993913"/>
              <a:ext cx="72887" cy="341244"/>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70595510-E115-FD96-BBD4-F709FB8150AC}"/>
                </a:ext>
              </a:extLst>
            </p:cNvPr>
            <p:cNvCxnSpPr>
              <a:cxnSpLocks/>
            </p:cNvCxnSpPr>
            <p:nvPr/>
          </p:nvCxnSpPr>
          <p:spPr>
            <a:xfrm flipV="1">
              <a:off x="5913785" y="987287"/>
              <a:ext cx="72887" cy="341244"/>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997FF50-9134-D2DA-780C-9FCA079A9983}"/>
                </a:ext>
              </a:extLst>
            </p:cNvPr>
            <p:cNvCxnSpPr>
              <a:cxnSpLocks/>
            </p:cNvCxnSpPr>
            <p:nvPr/>
          </p:nvCxnSpPr>
          <p:spPr>
            <a:xfrm flipH="1" flipV="1">
              <a:off x="5996608" y="993913"/>
              <a:ext cx="79513" cy="188844"/>
            </a:xfrm>
            <a:prstGeom prst="line">
              <a:avLst/>
            </a:prstGeom>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831EBB57-F1E0-1895-13EB-F9DB0FAAFA7E}"/>
              </a:ext>
            </a:extLst>
          </p:cNvPr>
          <p:cNvGrpSpPr/>
          <p:nvPr/>
        </p:nvGrpSpPr>
        <p:grpSpPr>
          <a:xfrm>
            <a:off x="9807863" y="4322996"/>
            <a:ext cx="1404727" cy="291548"/>
            <a:chOff x="5068958" y="1441174"/>
            <a:chExt cx="1404727" cy="291548"/>
          </a:xfrm>
        </p:grpSpPr>
        <p:cxnSp>
          <p:nvCxnSpPr>
            <p:cNvPr id="30" name="Straight Connector 29">
              <a:extLst>
                <a:ext uri="{FF2B5EF4-FFF2-40B4-BE49-F238E27FC236}">
                  <a16:creationId xmlns:a16="http://schemas.microsoft.com/office/drawing/2014/main" id="{C8D73124-1387-3CEA-4F7B-B9B90EE9B2E0}"/>
                </a:ext>
              </a:extLst>
            </p:cNvPr>
            <p:cNvCxnSpPr/>
            <p:nvPr/>
          </p:nvCxnSpPr>
          <p:spPr>
            <a:xfrm>
              <a:off x="5068958" y="1590261"/>
              <a:ext cx="549964" cy="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0151088-A943-9461-7440-900B2DFEBB0A}"/>
                </a:ext>
              </a:extLst>
            </p:cNvPr>
            <p:cNvCxnSpPr/>
            <p:nvPr/>
          </p:nvCxnSpPr>
          <p:spPr>
            <a:xfrm>
              <a:off x="5618922" y="1461053"/>
              <a:ext cx="0" cy="268356"/>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7079B70-D7A8-4FFD-6B79-7858750642AE}"/>
                </a:ext>
              </a:extLst>
            </p:cNvPr>
            <p:cNvCxnSpPr/>
            <p:nvPr/>
          </p:nvCxnSpPr>
          <p:spPr>
            <a:xfrm>
              <a:off x="5506278" y="1441174"/>
              <a:ext cx="490330" cy="0"/>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30452FBB-2512-090D-5E65-CCC7E7EA1587}"/>
                </a:ext>
              </a:extLst>
            </p:cNvPr>
            <p:cNvCxnSpPr/>
            <p:nvPr/>
          </p:nvCxnSpPr>
          <p:spPr>
            <a:xfrm>
              <a:off x="5506278" y="1732722"/>
              <a:ext cx="490330"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4C9F2395-E3FE-610C-D688-A7CAF9D7F810}"/>
                </a:ext>
              </a:extLst>
            </p:cNvPr>
            <p:cNvCxnSpPr>
              <a:cxnSpLocks/>
            </p:cNvCxnSpPr>
            <p:nvPr/>
          </p:nvCxnSpPr>
          <p:spPr>
            <a:xfrm>
              <a:off x="5986672" y="1441174"/>
              <a:ext cx="0" cy="288235"/>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D243AD9E-7D3B-9596-2D7D-BC2E3341524C}"/>
                </a:ext>
              </a:extLst>
            </p:cNvPr>
            <p:cNvCxnSpPr>
              <a:cxnSpLocks/>
            </p:cNvCxnSpPr>
            <p:nvPr/>
          </p:nvCxnSpPr>
          <p:spPr>
            <a:xfrm>
              <a:off x="5986672" y="1595231"/>
              <a:ext cx="487013" cy="0"/>
            </a:xfrm>
            <a:prstGeom prst="line">
              <a:avLst/>
            </a:prstGeom>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FAD04496-A213-F12F-B8D0-A85B7A7B439C}"/>
              </a:ext>
            </a:extLst>
          </p:cNvPr>
          <p:cNvGrpSpPr/>
          <p:nvPr/>
        </p:nvGrpSpPr>
        <p:grpSpPr>
          <a:xfrm>
            <a:off x="11205964" y="3865796"/>
            <a:ext cx="212034" cy="868808"/>
            <a:chOff x="6467059" y="983974"/>
            <a:chExt cx="212034" cy="868808"/>
          </a:xfrm>
        </p:grpSpPr>
        <p:cxnSp>
          <p:nvCxnSpPr>
            <p:cNvPr id="23" name="Straight Connector 22">
              <a:extLst>
                <a:ext uri="{FF2B5EF4-FFF2-40B4-BE49-F238E27FC236}">
                  <a16:creationId xmlns:a16="http://schemas.microsoft.com/office/drawing/2014/main" id="{26B463E5-822F-54BB-BC1A-88D26EB9380F}"/>
                </a:ext>
              </a:extLst>
            </p:cNvPr>
            <p:cNvCxnSpPr/>
            <p:nvPr/>
          </p:nvCxnSpPr>
          <p:spPr>
            <a:xfrm>
              <a:off x="6467059" y="983974"/>
              <a:ext cx="6626" cy="868808"/>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A826B8E-E58E-9249-9A0A-0F347184FD54}"/>
                </a:ext>
              </a:extLst>
            </p:cNvPr>
            <p:cNvCxnSpPr/>
            <p:nvPr/>
          </p:nvCxnSpPr>
          <p:spPr>
            <a:xfrm flipV="1">
              <a:off x="6470373" y="1437484"/>
              <a:ext cx="198781" cy="88172"/>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8042807B-3EB0-285A-2DAD-D6527B1D869F}"/>
                </a:ext>
              </a:extLst>
            </p:cNvPr>
            <p:cNvCxnSpPr/>
            <p:nvPr/>
          </p:nvCxnSpPr>
          <p:spPr>
            <a:xfrm flipV="1">
              <a:off x="6473685" y="1590261"/>
              <a:ext cx="198781" cy="88172"/>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E496C54D-7FBB-AFDB-710F-59D70202EA73}"/>
                </a:ext>
              </a:extLst>
            </p:cNvPr>
            <p:cNvCxnSpPr/>
            <p:nvPr/>
          </p:nvCxnSpPr>
          <p:spPr>
            <a:xfrm flipV="1">
              <a:off x="6473685" y="1153430"/>
              <a:ext cx="198781" cy="88172"/>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1E384C7F-06F8-E6CD-8726-C174A870F09A}"/>
                </a:ext>
              </a:extLst>
            </p:cNvPr>
            <p:cNvCxnSpPr/>
            <p:nvPr/>
          </p:nvCxnSpPr>
          <p:spPr>
            <a:xfrm flipV="1">
              <a:off x="6467059" y="1305359"/>
              <a:ext cx="198781" cy="88172"/>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82FADD26-D7DC-422C-BD11-4FD28730B28D}"/>
                </a:ext>
              </a:extLst>
            </p:cNvPr>
            <p:cNvCxnSpPr/>
            <p:nvPr/>
          </p:nvCxnSpPr>
          <p:spPr>
            <a:xfrm flipV="1">
              <a:off x="6470372" y="1713525"/>
              <a:ext cx="198781" cy="88172"/>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323E15F8-9608-7224-9B8A-D9198D36F2EA}"/>
                </a:ext>
              </a:extLst>
            </p:cNvPr>
            <p:cNvCxnSpPr/>
            <p:nvPr/>
          </p:nvCxnSpPr>
          <p:spPr>
            <a:xfrm flipV="1">
              <a:off x="6480312" y="1021736"/>
              <a:ext cx="198781" cy="88172"/>
            </a:xfrm>
            <a:prstGeom prst="line">
              <a:avLst/>
            </a:prstGeom>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4" name="TextBox 58">
                <a:extLst>
                  <a:ext uri="{FF2B5EF4-FFF2-40B4-BE49-F238E27FC236}">
                    <a16:creationId xmlns:a16="http://schemas.microsoft.com/office/drawing/2014/main" id="{7D589F6B-8EE0-410C-C69C-97EF9E884871}"/>
                  </a:ext>
                </a:extLst>
              </p:cNvPr>
              <p:cNvSpPr txBox="1"/>
              <p:nvPr/>
            </p:nvSpPr>
            <p:spPr>
              <a:xfrm>
                <a:off x="10431017" y="389187"/>
                <a:ext cx="165045" cy="2769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oMath>
                  </m:oMathPara>
                </a14:m>
                <a:endParaRPr lang="en-US" dirty="0"/>
              </a:p>
            </p:txBody>
          </p:sp>
        </mc:Choice>
        <mc:Fallback xmlns="">
          <p:sp>
            <p:nvSpPr>
              <p:cNvPr id="14" name="TextBox 58">
                <a:extLst>
                  <a:ext uri="{FF2B5EF4-FFF2-40B4-BE49-F238E27FC236}">
                    <a16:creationId xmlns:a16="http://schemas.microsoft.com/office/drawing/2014/main" id="{7D589F6B-8EE0-410C-C69C-97EF9E884871}"/>
                  </a:ext>
                </a:extLst>
              </p:cNvPr>
              <p:cNvSpPr txBox="1">
                <a:spLocks noRot="1" noChangeAspect="1" noMove="1" noResize="1" noEditPoints="1" noAdjustHandles="1" noChangeArrowheads="1" noChangeShapeType="1" noTextEdit="1"/>
              </p:cNvSpPr>
              <p:nvPr/>
            </p:nvSpPr>
            <p:spPr>
              <a:xfrm>
                <a:off x="10431017" y="389187"/>
                <a:ext cx="165045" cy="276999"/>
              </a:xfrm>
              <a:prstGeom prst="rect">
                <a:avLst/>
              </a:prstGeom>
              <a:blipFill>
                <a:blip r:embed="rId3"/>
                <a:stretch>
                  <a:fillRect l="-22222" r="-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59">
                <a:extLst>
                  <a:ext uri="{FF2B5EF4-FFF2-40B4-BE49-F238E27FC236}">
                    <a16:creationId xmlns:a16="http://schemas.microsoft.com/office/drawing/2014/main" id="{EA963B6E-49C2-D124-86CC-E713845BA5F0}"/>
                  </a:ext>
                </a:extLst>
              </p:cNvPr>
              <p:cNvSpPr txBox="1"/>
              <p:nvPr/>
            </p:nvSpPr>
            <p:spPr>
              <a:xfrm>
                <a:off x="10424087" y="1609805"/>
                <a:ext cx="166969" cy="2769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15" name="TextBox 59">
                <a:extLst>
                  <a:ext uri="{FF2B5EF4-FFF2-40B4-BE49-F238E27FC236}">
                    <a16:creationId xmlns:a16="http://schemas.microsoft.com/office/drawing/2014/main" id="{EA963B6E-49C2-D124-86CC-E713845BA5F0}"/>
                  </a:ext>
                </a:extLst>
              </p:cNvPr>
              <p:cNvSpPr txBox="1">
                <a:spLocks noRot="1" noChangeAspect="1" noMove="1" noResize="1" noEditPoints="1" noAdjustHandles="1" noChangeArrowheads="1" noChangeShapeType="1" noTextEdit="1"/>
              </p:cNvSpPr>
              <p:nvPr/>
            </p:nvSpPr>
            <p:spPr>
              <a:xfrm>
                <a:off x="10424087" y="1609805"/>
                <a:ext cx="166969" cy="276999"/>
              </a:xfrm>
              <a:prstGeom prst="rect">
                <a:avLst/>
              </a:prstGeom>
              <a:blipFill>
                <a:blip r:embed="rId4"/>
                <a:stretch>
                  <a:fillRect l="-22222" r="-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60">
                <a:extLst>
                  <a:ext uri="{FF2B5EF4-FFF2-40B4-BE49-F238E27FC236}">
                    <a16:creationId xmlns:a16="http://schemas.microsoft.com/office/drawing/2014/main" id="{CA04B786-E938-6D04-DE2B-C1112E5E1799}"/>
                  </a:ext>
                </a:extLst>
              </p:cNvPr>
              <p:cNvSpPr txBox="1"/>
              <p:nvPr/>
            </p:nvSpPr>
            <p:spPr>
              <a:xfrm>
                <a:off x="9463305" y="1879602"/>
                <a:ext cx="250838" cy="2769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US" dirty="0"/>
              </a:p>
            </p:txBody>
          </p:sp>
        </mc:Choice>
        <mc:Fallback xmlns="">
          <p:sp>
            <p:nvSpPr>
              <p:cNvPr id="16" name="TextBox 60">
                <a:extLst>
                  <a:ext uri="{FF2B5EF4-FFF2-40B4-BE49-F238E27FC236}">
                    <a16:creationId xmlns:a16="http://schemas.microsoft.com/office/drawing/2014/main" id="{CA04B786-E938-6D04-DE2B-C1112E5E1799}"/>
                  </a:ext>
                </a:extLst>
              </p:cNvPr>
              <p:cNvSpPr txBox="1">
                <a:spLocks noRot="1" noChangeAspect="1" noMove="1" noResize="1" noEditPoints="1" noAdjustHandles="1" noChangeArrowheads="1" noChangeShapeType="1" noTextEdit="1"/>
              </p:cNvSpPr>
              <p:nvPr/>
            </p:nvSpPr>
            <p:spPr>
              <a:xfrm>
                <a:off x="9463305" y="1879602"/>
                <a:ext cx="250838" cy="276999"/>
              </a:xfrm>
              <a:prstGeom prst="rect">
                <a:avLst/>
              </a:prstGeom>
              <a:blipFill>
                <a:blip r:embed="rId5"/>
                <a:stretch>
                  <a:fillRect l="-14286"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61">
                <a:extLst>
                  <a:ext uri="{FF2B5EF4-FFF2-40B4-BE49-F238E27FC236}">
                    <a16:creationId xmlns:a16="http://schemas.microsoft.com/office/drawing/2014/main" id="{FEC7F58A-0B7E-DA6F-03E6-255AAA350A2A}"/>
                  </a:ext>
                </a:extLst>
              </p:cNvPr>
              <p:cNvSpPr txBox="1"/>
              <p:nvPr/>
            </p:nvSpPr>
            <p:spPr>
              <a:xfrm>
                <a:off x="9220353" y="3588797"/>
                <a:ext cx="193258" cy="2769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17" name="TextBox 61">
                <a:extLst>
                  <a:ext uri="{FF2B5EF4-FFF2-40B4-BE49-F238E27FC236}">
                    <a16:creationId xmlns:a16="http://schemas.microsoft.com/office/drawing/2014/main" id="{FEC7F58A-0B7E-DA6F-03E6-255AAA350A2A}"/>
                  </a:ext>
                </a:extLst>
              </p:cNvPr>
              <p:cNvSpPr txBox="1">
                <a:spLocks noRot="1" noChangeAspect="1" noMove="1" noResize="1" noEditPoints="1" noAdjustHandles="1" noChangeArrowheads="1" noChangeShapeType="1" noTextEdit="1"/>
              </p:cNvSpPr>
              <p:nvPr/>
            </p:nvSpPr>
            <p:spPr>
              <a:xfrm>
                <a:off x="9220353" y="3588797"/>
                <a:ext cx="193258" cy="276999"/>
              </a:xfrm>
              <a:prstGeom prst="rect">
                <a:avLst/>
              </a:prstGeom>
              <a:blipFill>
                <a:blip r:embed="rId6"/>
                <a:stretch>
                  <a:fillRect l="-32258" r="-29032" b="-8889"/>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B46F1318-1D83-EC9A-FB1D-5D69F0ED00D1}"/>
              </a:ext>
            </a:extLst>
          </p:cNvPr>
          <p:cNvCxnSpPr/>
          <p:nvPr/>
        </p:nvCxnSpPr>
        <p:spPr>
          <a:xfrm>
            <a:off x="8836590" y="3565099"/>
            <a:ext cx="95471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6D8DFAC-8047-78BF-C362-9EEFE664DF4B}"/>
              </a:ext>
            </a:extLst>
          </p:cNvPr>
          <p:cNvCxnSpPr/>
          <p:nvPr/>
        </p:nvCxnSpPr>
        <p:spPr>
          <a:xfrm>
            <a:off x="8836590" y="2511551"/>
            <a:ext cx="3837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F6E796B-05CD-828F-A3B7-B4A4E610C01E}"/>
              </a:ext>
            </a:extLst>
          </p:cNvPr>
          <p:cNvCxnSpPr/>
          <p:nvPr/>
        </p:nvCxnSpPr>
        <p:spPr>
          <a:xfrm>
            <a:off x="9392704" y="2938934"/>
            <a:ext cx="3837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67">
                <a:extLst>
                  <a:ext uri="{FF2B5EF4-FFF2-40B4-BE49-F238E27FC236}">
                    <a16:creationId xmlns:a16="http://schemas.microsoft.com/office/drawing/2014/main" id="{EAC3F87E-58AC-35ED-DB65-A6A141EE3997}"/>
                  </a:ext>
                </a:extLst>
              </p:cNvPr>
              <p:cNvSpPr txBox="1"/>
              <p:nvPr/>
            </p:nvSpPr>
            <p:spPr>
              <a:xfrm>
                <a:off x="8882654" y="2511551"/>
                <a:ext cx="293285" cy="2769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0</m:t>
                          </m:r>
                        </m:sub>
                      </m:sSub>
                    </m:oMath>
                  </m:oMathPara>
                </a14:m>
                <a:endParaRPr lang="en-US" dirty="0"/>
              </a:p>
            </p:txBody>
          </p:sp>
        </mc:Choice>
        <mc:Fallback xmlns="">
          <p:sp>
            <p:nvSpPr>
              <p:cNvPr id="21" name="TextBox 67">
                <a:extLst>
                  <a:ext uri="{FF2B5EF4-FFF2-40B4-BE49-F238E27FC236}">
                    <a16:creationId xmlns:a16="http://schemas.microsoft.com/office/drawing/2014/main" id="{EAC3F87E-58AC-35ED-DB65-A6A141EE3997}"/>
                  </a:ext>
                </a:extLst>
              </p:cNvPr>
              <p:cNvSpPr txBox="1">
                <a:spLocks noRot="1" noChangeAspect="1" noMove="1" noResize="1" noEditPoints="1" noAdjustHandles="1" noChangeArrowheads="1" noChangeShapeType="1" noTextEdit="1"/>
              </p:cNvSpPr>
              <p:nvPr/>
            </p:nvSpPr>
            <p:spPr>
              <a:xfrm>
                <a:off x="8882654" y="2511551"/>
                <a:ext cx="293285" cy="276999"/>
              </a:xfrm>
              <a:prstGeom prst="rect">
                <a:avLst/>
              </a:prstGeom>
              <a:blipFill>
                <a:blip r:embed="rId7"/>
                <a:stretch>
                  <a:fillRect l="-12500" r="-8333"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68">
                <a:extLst>
                  <a:ext uri="{FF2B5EF4-FFF2-40B4-BE49-F238E27FC236}">
                    <a16:creationId xmlns:a16="http://schemas.microsoft.com/office/drawing/2014/main" id="{C4ACE354-0315-E964-0340-E9F0152BADD9}"/>
                  </a:ext>
                </a:extLst>
              </p:cNvPr>
              <p:cNvSpPr txBox="1"/>
              <p:nvPr/>
            </p:nvSpPr>
            <p:spPr>
              <a:xfrm>
                <a:off x="9413611" y="2899826"/>
                <a:ext cx="275845" cy="2769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oMath>
                  </m:oMathPara>
                </a14:m>
                <a:endParaRPr lang="en-US" dirty="0"/>
              </a:p>
            </p:txBody>
          </p:sp>
        </mc:Choice>
        <mc:Fallback xmlns="">
          <p:sp>
            <p:nvSpPr>
              <p:cNvPr id="22" name="TextBox 68">
                <a:extLst>
                  <a:ext uri="{FF2B5EF4-FFF2-40B4-BE49-F238E27FC236}">
                    <a16:creationId xmlns:a16="http://schemas.microsoft.com/office/drawing/2014/main" id="{C4ACE354-0315-E964-0340-E9F0152BADD9}"/>
                  </a:ext>
                </a:extLst>
              </p:cNvPr>
              <p:cNvSpPr txBox="1">
                <a:spLocks noRot="1" noChangeAspect="1" noMove="1" noResize="1" noEditPoints="1" noAdjustHandles="1" noChangeArrowheads="1" noChangeShapeType="1" noTextEdit="1"/>
              </p:cNvSpPr>
              <p:nvPr/>
            </p:nvSpPr>
            <p:spPr>
              <a:xfrm>
                <a:off x="9413611" y="2899826"/>
                <a:ext cx="275845" cy="276999"/>
              </a:xfrm>
              <a:prstGeom prst="rect">
                <a:avLst/>
              </a:prstGeom>
              <a:blipFill>
                <a:blip r:embed="rId8"/>
                <a:stretch>
                  <a:fillRect l="-22222" r="-8889" b="-26667"/>
                </a:stretch>
              </a:blipFill>
            </p:spPr>
            <p:txBody>
              <a:bodyPr/>
              <a:lstStyle/>
              <a:p>
                <a:r>
                  <a:rPr lang="en-US">
                    <a:noFill/>
                  </a:rPr>
                  <a:t> </a:t>
                </a:r>
              </a:p>
            </p:txBody>
          </p:sp>
        </mc:Fallback>
      </mc:AlternateContent>
    </p:spTree>
    <p:extLst>
      <p:ext uri="{BB962C8B-B14F-4D97-AF65-F5344CB8AC3E}">
        <p14:creationId xmlns:p14="http://schemas.microsoft.com/office/powerpoint/2010/main" val="3631667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89FE8-DC5D-89A7-C70C-140C9749C56A}"/>
              </a:ext>
            </a:extLst>
          </p:cNvPr>
          <p:cNvSpPr>
            <a:spLocks noGrp="1"/>
          </p:cNvSpPr>
          <p:nvPr>
            <p:ph type="title"/>
          </p:nvPr>
        </p:nvSpPr>
        <p:spPr/>
        <p:txBody>
          <a:bodyPr/>
          <a:lstStyle/>
          <a:p>
            <a:r>
              <a:rPr lang="en-US" dirty="0"/>
              <a:t>Transmission loss is very complicated</a:t>
            </a:r>
          </a:p>
        </p:txBody>
      </p:sp>
      <p:sp>
        <p:nvSpPr>
          <p:cNvPr id="4" name="Footer Placeholder 3">
            <a:extLst>
              <a:ext uri="{FF2B5EF4-FFF2-40B4-BE49-F238E27FC236}">
                <a16:creationId xmlns:a16="http://schemas.microsoft.com/office/drawing/2014/main" id="{9558797D-0DED-267F-D4A2-071FCEF94F54}"/>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C3E58405-9D54-31B9-BE8E-4668ADB1B2DC}"/>
              </a:ext>
            </a:extLst>
          </p:cNvPr>
          <p:cNvSpPr>
            <a:spLocks noGrp="1"/>
          </p:cNvSpPr>
          <p:nvPr>
            <p:ph type="sldNum" sz="quarter" idx="12"/>
          </p:nvPr>
        </p:nvSpPr>
        <p:spPr/>
        <p:txBody>
          <a:bodyPr/>
          <a:lstStyle/>
          <a:p>
            <a:fld id="{B62F1270-CA5A-4BF1-AAF5-16F08E48CB78}" type="slidenum">
              <a:rPr lang="en-US" smtClean="0"/>
              <a:t>2</a:t>
            </a:fld>
            <a:endParaRPr lang="en-US"/>
          </a:p>
        </p:txBody>
      </p:sp>
      <p:pic>
        <p:nvPicPr>
          <p:cNvPr id="7" name="Picture 6">
            <a:extLst>
              <a:ext uri="{FF2B5EF4-FFF2-40B4-BE49-F238E27FC236}">
                <a16:creationId xmlns:a16="http://schemas.microsoft.com/office/drawing/2014/main" id="{F069184C-3B23-1182-773B-A94E2688174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535462" y="700568"/>
            <a:ext cx="8990448" cy="5955592"/>
          </a:xfrm>
          <a:prstGeom prst="rect">
            <a:avLst/>
          </a:prstGeom>
        </p:spPr>
      </p:pic>
    </p:spTree>
    <p:extLst>
      <p:ext uri="{BB962C8B-B14F-4D97-AF65-F5344CB8AC3E}">
        <p14:creationId xmlns:p14="http://schemas.microsoft.com/office/powerpoint/2010/main" val="386256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90C46-2C95-1B0D-18BE-F1D472F65F17}"/>
              </a:ext>
            </a:extLst>
          </p:cNvPr>
          <p:cNvSpPr>
            <a:spLocks noGrp="1"/>
          </p:cNvSpPr>
          <p:nvPr>
            <p:ph type="title"/>
          </p:nvPr>
        </p:nvSpPr>
        <p:spPr/>
        <p:txBody>
          <a:bodyPr/>
          <a:lstStyle/>
          <a:p>
            <a:r>
              <a:rPr lang="en-US" dirty="0"/>
              <a:t>Close-fitting enclosures</a:t>
            </a:r>
          </a:p>
        </p:txBody>
      </p:sp>
      <p:sp>
        <p:nvSpPr>
          <p:cNvPr id="3" name="Content Placeholder 2">
            <a:extLst>
              <a:ext uri="{FF2B5EF4-FFF2-40B4-BE49-F238E27FC236}">
                <a16:creationId xmlns:a16="http://schemas.microsoft.com/office/drawing/2014/main" id="{7FE8EC95-A9C3-05F3-452A-2AF0011A58E9}"/>
              </a:ext>
            </a:extLst>
          </p:cNvPr>
          <p:cNvSpPr>
            <a:spLocks noGrp="1"/>
          </p:cNvSpPr>
          <p:nvPr>
            <p:ph idx="1"/>
          </p:nvPr>
        </p:nvSpPr>
        <p:spPr/>
        <p:txBody>
          <a:bodyPr/>
          <a:lstStyle/>
          <a:p>
            <a:r>
              <a:rPr lang="en-US" dirty="0"/>
              <a:t>Close-fitting enclosures have the same mass, stiffness, and damping-controlled regions as infinite, rigid panels.</a:t>
            </a:r>
          </a:p>
        </p:txBody>
      </p:sp>
      <p:sp>
        <p:nvSpPr>
          <p:cNvPr id="4" name="Footer Placeholder 3">
            <a:extLst>
              <a:ext uri="{FF2B5EF4-FFF2-40B4-BE49-F238E27FC236}">
                <a16:creationId xmlns:a16="http://schemas.microsoft.com/office/drawing/2014/main" id="{781AE7BC-581F-0A8E-E083-22C26E6623FA}"/>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25FDD8CD-55BF-F455-B5B9-E9D7AC705315}"/>
              </a:ext>
            </a:extLst>
          </p:cNvPr>
          <p:cNvSpPr>
            <a:spLocks noGrp="1"/>
          </p:cNvSpPr>
          <p:nvPr>
            <p:ph type="sldNum" sz="quarter" idx="12"/>
          </p:nvPr>
        </p:nvSpPr>
        <p:spPr>
          <a:xfrm>
            <a:off x="8638592" y="6356349"/>
            <a:ext cx="2743200" cy="365125"/>
          </a:xfrm>
        </p:spPr>
        <p:txBody>
          <a:bodyPr/>
          <a:lstStyle/>
          <a:p>
            <a:fld id="{B62F1270-CA5A-4BF1-AAF5-16F08E48CB78}" type="slidenum">
              <a:rPr lang="en-US" smtClean="0"/>
              <a:t>20</a:t>
            </a:fld>
            <a:endParaRPr lang="en-US"/>
          </a:p>
        </p:txBody>
      </p:sp>
      <p:pic>
        <p:nvPicPr>
          <p:cNvPr id="6" name="Picture 5">
            <a:extLst>
              <a:ext uri="{FF2B5EF4-FFF2-40B4-BE49-F238E27FC236}">
                <a16:creationId xmlns:a16="http://schemas.microsoft.com/office/drawing/2014/main" id="{204E4E66-4C01-68AC-EF6A-C6C4EB83F550}"/>
              </a:ext>
            </a:extLst>
          </p:cNvPr>
          <p:cNvPicPr>
            <a:picLocks noChangeAspect="1"/>
          </p:cNvPicPr>
          <p:nvPr/>
        </p:nvPicPr>
        <p:blipFill>
          <a:blip r:embed="rId2"/>
          <a:stretch>
            <a:fillRect/>
          </a:stretch>
        </p:blipFill>
        <p:spPr>
          <a:xfrm>
            <a:off x="7927856" y="2208671"/>
            <a:ext cx="4389119" cy="3291840"/>
          </a:xfrm>
          <a:prstGeom prst="rect">
            <a:avLst/>
          </a:prstGeom>
        </p:spPr>
      </p:pic>
      <p:pic>
        <p:nvPicPr>
          <p:cNvPr id="7" name="Picture 6">
            <a:extLst>
              <a:ext uri="{FF2B5EF4-FFF2-40B4-BE49-F238E27FC236}">
                <a16:creationId xmlns:a16="http://schemas.microsoft.com/office/drawing/2014/main" id="{3941133E-2E36-1102-2BF7-46E70375DE58}"/>
              </a:ext>
            </a:extLst>
          </p:cNvPr>
          <p:cNvPicPr>
            <a:picLocks noChangeAspect="1"/>
          </p:cNvPicPr>
          <p:nvPr/>
        </p:nvPicPr>
        <p:blipFill>
          <a:blip r:embed="rId3"/>
          <a:stretch>
            <a:fillRect/>
          </a:stretch>
        </p:blipFill>
        <p:spPr>
          <a:xfrm>
            <a:off x="-124974" y="2208671"/>
            <a:ext cx="4389120" cy="3291840"/>
          </a:xfrm>
          <a:prstGeom prst="rect">
            <a:avLst/>
          </a:prstGeom>
        </p:spPr>
      </p:pic>
      <p:pic>
        <p:nvPicPr>
          <p:cNvPr id="8" name="Picture 7">
            <a:extLst>
              <a:ext uri="{FF2B5EF4-FFF2-40B4-BE49-F238E27FC236}">
                <a16:creationId xmlns:a16="http://schemas.microsoft.com/office/drawing/2014/main" id="{A2280319-C2AF-F577-B02B-B2062D8A3438}"/>
              </a:ext>
            </a:extLst>
          </p:cNvPr>
          <p:cNvPicPr>
            <a:picLocks noChangeAspect="1"/>
          </p:cNvPicPr>
          <p:nvPr/>
        </p:nvPicPr>
        <p:blipFill>
          <a:blip r:embed="rId4"/>
          <a:stretch>
            <a:fillRect/>
          </a:stretch>
        </p:blipFill>
        <p:spPr>
          <a:xfrm>
            <a:off x="3764280" y="2208671"/>
            <a:ext cx="4389120" cy="3291840"/>
          </a:xfrm>
          <a:prstGeom prst="rect">
            <a:avLst/>
          </a:prstGeom>
        </p:spPr>
      </p:pic>
    </p:spTree>
    <p:extLst>
      <p:ext uri="{BB962C8B-B14F-4D97-AF65-F5344CB8AC3E}">
        <p14:creationId xmlns:p14="http://schemas.microsoft.com/office/powerpoint/2010/main" val="1112842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D7349-C759-C1C8-6B58-DA2ABC5BAB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A7E8D4-FAEE-E4AA-B112-8C3EF0CFF2A8}"/>
              </a:ext>
            </a:extLst>
          </p:cNvPr>
          <p:cNvSpPr>
            <a:spLocks noGrp="1"/>
          </p:cNvSpPr>
          <p:nvPr>
            <p:ph type="title"/>
          </p:nvPr>
        </p:nvSpPr>
        <p:spPr/>
        <p:txBody>
          <a:bodyPr/>
          <a:lstStyle/>
          <a:p>
            <a:r>
              <a:rPr lang="en-US" dirty="0"/>
              <a:t>Close-fitting enclosures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158667-7435-BC1E-612B-A92D25BC8A49}"/>
                  </a:ext>
                </a:extLst>
              </p:cNvPr>
              <p:cNvSpPr>
                <a:spLocks noGrp="1"/>
              </p:cNvSpPr>
              <p:nvPr>
                <p:ph idx="1"/>
              </p:nvPr>
            </p:nvSpPr>
            <p:spPr/>
            <p:txBody>
              <a:bodyPr/>
              <a:lstStyle/>
              <a:p>
                <a:r>
                  <a:rPr lang="en-US" dirty="0"/>
                  <a:t>“</a:t>
                </a:r>
                <a:r>
                  <a:rPr lang="en-US" i="1" dirty="0"/>
                  <a:t>Theoretical predictions of the performance of such enclosures have not been conspicuously successful to date, and designers still rely heavily on empirical data.” – Fahy and </a:t>
                </a:r>
                <a:r>
                  <a:rPr lang="en-US" i="1" dirty="0" err="1"/>
                  <a:t>Gardonio</a:t>
                </a:r>
                <a:endParaRPr lang="en-US" i="1" dirty="0"/>
              </a:p>
              <a:p>
                <a:endParaRPr lang="en-US" dirty="0"/>
              </a:p>
              <a:p>
                <a:r>
                  <a:rPr lang="en-US" dirty="0"/>
                  <a:t>Close-fitting enclosures require design for three frequency ranges:</a:t>
                </a:r>
              </a:p>
              <a:p>
                <a:pPr lvl="1"/>
                <a:r>
                  <a:rPr lang="en-US" dirty="0"/>
                  <a:t>Low frequencies</a:t>
                </a:r>
              </a:p>
              <a:p>
                <a:pPr lvl="2"/>
                <a:r>
                  <a:rPr lang="en-US" dirty="0"/>
                  <a:t>Stiffness-controlled, below mount resonance</a:t>
                </a:r>
              </a:p>
              <a:p>
                <a:pPr lvl="1"/>
                <a:r>
                  <a:rPr lang="en-US" dirty="0"/>
                  <a:t>Mid frequencies</a:t>
                </a:r>
              </a:p>
              <a:p>
                <a:pPr lvl="2"/>
                <a:r>
                  <a:rPr lang="en-US" dirty="0"/>
                  <a:t>Damping-controlled, near mount resonance and into the mass-controlled region</a:t>
                </a:r>
              </a:p>
              <a:p>
                <a:pPr lvl="1"/>
                <a:r>
                  <a:rPr lang="en-US" dirty="0"/>
                  <a:t>High frequencies</a:t>
                </a:r>
              </a:p>
              <a:p>
                <a:pPr lvl="2"/>
                <a14:m>
                  <m:oMath xmlns:m="http://schemas.openxmlformats.org/officeDocument/2006/math">
                    <m:r>
                      <a:rPr lang="en-US" b="0" i="1" smtClean="0">
                        <a:latin typeface="Cambria Math" panose="02040503050406030204" pitchFamily="18" charset="0"/>
                      </a:rPr>
                      <m:t>𝑘𝑑</m:t>
                    </m:r>
                    <m:r>
                      <a:rPr lang="en-US" b="0" i="1" smtClean="0">
                        <a:latin typeface="Cambria Math" panose="02040503050406030204" pitchFamily="18" charset="0"/>
                      </a:rPr>
                      <m:t>&gt;1</m:t>
                    </m:r>
                  </m:oMath>
                </a14:m>
                <a:r>
                  <a:rPr lang="en-US" dirty="0"/>
                  <a:t> so close-fitting model does not apply</a:t>
                </a:r>
              </a:p>
              <a:p>
                <a:endParaRPr lang="en-US" dirty="0"/>
              </a:p>
            </p:txBody>
          </p:sp>
        </mc:Choice>
        <mc:Fallback xmlns="">
          <p:sp>
            <p:nvSpPr>
              <p:cNvPr id="3" name="Content Placeholder 2">
                <a:extLst>
                  <a:ext uri="{FF2B5EF4-FFF2-40B4-BE49-F238E27FC236}">
                    <a16:creationId xmlns:a16="http://schemas.microsoft.com/office/drawing/2014/main" id="{4C158667-7435-BC1E-612B-A92D25BC8A49}"/>
                  </a:ext>
                </a:extLst>
              </p:cNvPr>
              <p:cNvSpPr>
                <a:spLocks noGrp="1" noRot="1" noChangeAspect="1" noMove="1" noResize="1" noEditPoints="1" noAdjustHandles="1" noChangeArrowheads="1" noChangeShapeType="1" noTextEdit="1"/>
              </p:cNvSpPr>
              <p:nvPr>
                <p:ph idx="1"/>
              </p:nvPr>
            </p:nvSpPr>
            <p:spPr>
              <a:blipFill>
                <a:blip r:embed="rId2"/>
                <a:stretch>
                  <a:fillRect l="-1043" t="-230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292D643-C6BB-994A-D89E-46E3D0D30CFB}"/>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E03A81A8-395C-E462-7E31-8EDC224038D1}"/>
              </a:ext>
            </a:extLst>
          </p:cNvPr>
          <p:cNvSpPr>
            <a:spLocks noGrp="1"/>
          </p:cNvSpPr>
          <p:nvPr>
            <p:ph type="sldNum" sz="quarter" idx="12"/>
          </p:nvPr>
        </p:nvSpPr>
        <p:spPr/>
        <p:txBody>
          <a:bodyPr/>
          <a:lstStyle/>
          <a:p>
            <a:fld id="{B62F1270-CA5A-4BF1-AAF5-16F08E48CB78}" type="slidenum">
              <a:rPr lang="en-US" smtClean="0"/>
              <a:t>21</a:t>
            </a:fld>
            <a:endParaRPr lang="en-US"/>
          </a:p>
        </p:txBody>
      </p:sp>
    </p:spTree>
    <p:extLst>
      <p:ext uri="{BB962C8B-B14F-4D97-AF65-F5344CB8AC3E}">
        <p14:creationId xmlns:p14="http://schemas.microsoft.com/office/powerpoint/2010/main" val="254041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701B5-CA3F-B8DB-1F77-BD62429110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B6AB39-AE6E-799F-F0EB-A8441F62F3D8}"/>
              </a:ext>
            </a:extLst>
          </p:cNvPr>
          <p:cNvSpPr>
            <a:spLocks noGrp="1"/>
          </p:cNvSpPr>
          <p:nvPr>
            <p:ph type="title"/>
          </p:nvPr>
        </p:nvSpPr>
        <p:spPr/>
        <p:txBody>
          <a:bodyPr/>
          <a:lstStyle/>
          <a:p>
            <a:r>
              <a:rPr lang="en-US" dirty="0"/>
              <a:t>Close-fitting enclosures—low frequencies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AD7C5D-E1C0-A943-44A5-9193DA36A554}"/>
                  </a:ext>
                </a:extLst>
              </p:cNvPr>
              <p:cNvSpPr>
                <a:spLocks noGrp="1"/>
              </p:cNvSpPr>
              <p:nvPr>
                <p:ph idx="1"/>
              </p:nvPr>
            </p:nvSpPr>
            <p:spPr>
              <a:xfrm>
                <a:off x="0" y="1100695"/>
                <a:ext cx="7835206" cy="5036494"/>
              </a:xfrm>
            </p:spPr>
            <p:txBody>
              <a:bodyPr/>
              <a:lstStyle/>
              <a:p>
                <a:r>
                  <a:rPr lang="en-US" b="0" dirty="0"/>
                  <a:t>Insertion loss below resonance is given by</a:t>
                </a:r>
              </a:p>
              <a:p>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IL</m:t>
                        </m:r>
                      </m:e>
                      <m:sub>
                        <m:r>
                          <m:rPr>
                            <m:sty m:val="p"/>
                          </m:rPr>
                          <a:rPr lang="en-US" b="0" i="0" smtClean="0">
                            <a:latin typeface="Cambria Math" panose="02040503050406030204" pitchFamily="18" charset="0"/>
                          </a:rPr>
                          <m:t>low</m:t>
                        </m:r>
                      </m:sub>
                    </m:sSub>
                    <m:r>
                      <a:rPr lang="en-US" b="0" i="1" smtClean="0">
                        <a:latin typeface="Cambria Math" panose="02040503050406030204" pitchFamily="18" charset="0"/>
                      </a:rPr>
                      <m:t>=20</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10</m:t>
                            </m:r>
                          </m:sub>
                        </m:sSub>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𝑎</m:t>
                                    </m:r>
                                  </m:sub>
                                </m:sSub>
                              </m:num>
                              <m:den>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𝑤𝑖</m:t>
                                        </m:r>
                                      </m:sub>
                                    </m:sSub>
                                  </m:e>
                                </m:nary>
                              </m:den>
                            </m:f>
                          </m:e>
                        </m:d>
                      </m:e>
                    </m:func>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𝑤𝑖</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𝑤𝑖</m:t>
                            </m:r>
                          </m:sub>
                          <m:sup>
                            <m:r>
                              <a:rPr lang="en-US" b="0" i="1" smtClean="0">
                                <a:latin typeface="Cambria Math" panose="02040503050406030204" pitchFamily="18" charset="0"/>
                                <a:ea typeface="Cambria Math" panose="02040503050406030204" pitchFamily="18" charset="0"/>
                              </a:rPr>
                              <m:t>3</m:t>
                            </m:r>
                          </m:sup>
                        </m:sSubSup>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𝛼</m:t>
                            </m:r>
                          </m:e>
                        </m:d>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m:t>
                            </m:r>
                          </m:sub>
                        </m:sSub>
                      </m:den>
                    </m:f>
                  </m:oMath>
                </a14:m>
                <a:r>
                  <a:rPr lang="en-US" b="0" dirty="0">
                    <a:ea typeface="Cambria Math" panose="02040503050406030204" pitchFamily="18" charset="0"/>
                  </a:rPr>
                  <a:t> is the compliance of the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𝑖</m:t>
                        </m:r>
                      </m:e>
                      <m:sup>
                        <m:r>
                          <a:rPr lang="en-US" b="0" i="1" smtClean="0">
                            <a:latin typeface="Cambria Math" panose="02040503050406030204" pitchFamily="18" charset="0"/>
                            <a:ea typeface="Cambria Math" panose="02040503050406030204" pitchFamily="18" charset="0"/>
                          </a:rPr>
                          <m:t>𝑡h</m:t>
                        </m:r>
                      </m:sup>
                    </m:sSup>
                  </m:oMath>
                </a14:m>
                <a:r>
                  <a:rPr lang="en-US" b="0" dirty="0">
                    <a:ea typeface="Cambria Math" panose="02040503050406030204" pitchFamily="18" charset="0"/>
                  </a:rPr>
                  <a:t> wall</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𝑎</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𝑜</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den>
                    </m:f>
                  </m:oMath>
                </a14:m>
                <a:r>
                  <a:rPr lang="en-US" dirty="0"/>
                  <a:t> is the compliance of the air</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73AD7C5D-E1C0-A943-44A5-9193DA36A554}"/>
                  </a:ext>
                </a:extLst>
              </p:cNvPr>
              <p:cNvSpPr>
                <a:spLocks noGrp="1" noRot="1" noChangeAspect="1" noMove="1" noResize="1" noEditPoints="1" noAdjustHandles="1" noChangeArrowheads="1" noChangeShapeType="1" noTextEdit="1"/>
              </p:cNvSpPr>
              <p:nvPr>
                <p:ph idx="1"/>
              </p:nvPr>
            </p:nvSpPr>
            <p:spPr>
              <a:xfrm>
                <a:off x="0" y="1100695"/>
                <a:ext cx="7835206" cy="5036494"/>
              </a:xfrm>
              <a:blipFill>
                <a:blip r:embed="rId2"/>
                <a:stretch>
                  <a:fillRect l="-1401" t="-230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F3D33D7-BC59-0A8C-63C6-53CDBA10726E}"/>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90829892-5F58-A659-A471-88AC54B95908}"/>
              </a:ext>
            </a:extLst>
          </p:cNvPr>
          <p:cNvSpPr>
            <a:spLocks noGrp="1"/>
          </p:cNvSpPr>
          <p:nvPr>
            <p:ph type="sldNum" sz="quarter" idx="12"/>
          </p:nvPr>
        </p:nvSpPr>
        <p:spPr/>
        <p:txBody>
          <a:bodyPr/>
          <a:lstStyle/>
          <a:p>
            <a:fld id="{B62F1270-CA5A-4BF1-AAF5-16F08E48CB78}" type="slidenum">
              <a:rPr lang="en-US" smtClean="0"/>
              <a:t>22</a:t>
            </a:fld>
            <a:endParaRPr lang="en-US"/>
          </a:p>
        </p:txBody>
      </p:sp>
      <p:sp>
        <p:nvSpPr>
          <p:cNvPr id="6" name="Rectangle: Rounded Corners 5">
            <a:extLst>
              <a:ext uri="{FF2B5EF4-FFF2-40B4-BE49-F238E27FC236}">
                <a16:creationId xmlns:a16="http://schemas.microsoft.com/office/drawing/2014/main" id="{3DC1CEAE-3776-5F5D-5E22-4C004D782670}"/>
              </a:ext>
            </a:extLst>
          </p:cNvPr>
          <p:cNvSpPr/>
          <p:nvPr/>
        </p:nvSpPr>
        <p:spPr>
          <a:xfrm>
            <a:off x="8398424" y="1877993"/>
            <a:ext cx="1878495" cy="9640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AE03EC1F-CD8F-9DF8-6218-63B236DFC611}"/>
              </a:ext>
            </a:extLst>
          </p:cNvPr>
          <p:cNvSpPr/>
          <p:nvPr/>
        </p:nvSpPr>
        <p:spPr>
          <a:xfrm>
            <a:off x="10276919" y="2116531"/>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15100D80-54F1-0D2A-1A10-148514B7D36C}"/>
              </a:ext>
            </a:extLst>
          </p:cNvPr>
          <p:cNvSpPr/>
          <p:nvPr/>
        </p:nvSpPr>
        <p:spPr>
          <a:xfrm>
            <a:off x="8189702" y="2116531"/>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98B8B409-6F93-797C-6E9B-81ACE1A28930}"/>
              </a:ext>
            </a:extLst>
          </p:cNvPr>
          <p:cNvSpPr/>
          <p:nvPr/>
        </p:nvSpPr>
        <p:spPr>
          <a:xfrm>
            <a:off x="8805927" y="2842088"/>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7F5514F1-0A5B-CAF7-72E5-84F8A569938B}"/>
              </a:ext>
            </a:extLst>
          </p:cNvPr>
          <p:cNvSpPr/>
          <p:nvPr/>
        </p:nvSpPr>
        <p:spPr>
          <a:xfrm>
            <a:off x="9842910" y="2842088"/>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1" name="Straight Connector 10">
            <a:extLst>
              <a:ext uri="{FF2B5EF4-FFF2-40B4-BE49-F238E27FC236}">
                <a16:creationId xmlns:a16="http://schemas.microsoft.com/office/drawing/2014/main" id="{FFFB30F3-CDBA-AA6D-1B6C-4D82F5111267}"/>
              </a:ext>
            </a:extLst>
          </p:cNvPr>
          <p:cNvCxnSpPr>
            <a:cxnSpLocks/>
          </p:cNvCxnSpPr>
          <p:nvPr/>
        </p:nvCxnSpPr>
        <p:spPr>
          <a:xfrm>
            <a:off x="6867797" y="2921595"/>
            <a:ext cx="4621696" cy="0"/>
          </a:xfrm>
          <a:prstGeom prst="line">
            <a:avLst/>
          </a:prstGeom>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F988AF9D-5A80-9FD9-4D1B-35FDF41266D1}"/>
              </a:ext>
            </a:extLst>
          </p:cNvPr>
          <p:cNvSpPr/>
          <p:nvPr/>
        </p:nvSpPr>
        <p:spPr>
          <a:xfrm>
            <a:off x="7879932" y="1500300"/>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CD09717C-D838-4381-18AA-D44037921548}"/>
              </a:ext>
            </a:extLst>
          </p:cNvPr>
          <p:cNvSpPr/>
          <p:nvPr/>
        </p:nvSpPr>
        <p:spPr>
          <a:xfrm>
            <a:off x="10613195" y="1500300"/>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0DA4AD89-BF4B-65D3-C667-5D2CF07F9FCB}"/>
              </a:ext>
            </a:extLst>
          </p:cNvPr>
          <p:cNvSpPr/>
          <p:nvPr/>
        </p:nvSpPr>
        <p:spPr>
          <a:xfrm>
            <a:off x="7879932" y="1400931"/>
            <a:ext cx="2812776" cy="99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D1CB567-B1E1-3FFF-2B36-BB684221A551}"/>
                  </a:ext>
                </a:extLst>
              </p:cNvPr>
              <p:cNvSpPr txBox="1"/>
              <p:nvPr/>
            </p:nvSpPr>
            <p:spPr>
              <a:xfrm>
                <a:off x="132029" y="4362211"/>
                <a:ext cx="5408956" cy="2491772"/>
              </a:xfrm>
              <a:prstGeom prst="rect">
                <a:avLst/>
              </a:prstGeom>
              <a:noFill/>
            </p:spPr>
            <p:txBody>
              <a:bodyPr wrap="square">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𝑤𝑖</m:t>
                        </m:r>
                      </m:sub>
                    </m:sSub>
                    <m:r>
                      <a:rPr lang="en-US" b="0" i="1" smtClean="0">
                        <a:latin typeface="Cambria Math" panose="02040503050406030204" pitchFamily="18" charset="0"/>
                      </a:rPr>
                      <m:t>=</m:t>
                    </m:r>
                  </m:oMath>
                </a14:m>
                <a:r>
                  <a:rPr lang="en-US" dirty="0">
                    <a:latin typeface="Atkinson Hyperlegible" pitchFamily="50" charset="0"/>
                  </a:rPr>
                  <a:t> surface area of the </a:t>
                </a:r>
                <a14:m>
                  <m:oMath xmlns:m="http://schemas.openxmlformats.org/officeDocument/2006/math">
                    <m:r>
                      <a:rPr lang="en-US" i="1" dirty="0" smtClean="0">
                        <a:latin typeface="Cambria Math" panose="02040503050406030204" pitchFamily="18" charset="0"/>
                      </a:rPr>
                      <m:t>𝑖</m:t>
                    </m:r>
                    <m:r>
                      <a:rPr lang="en-US" i="1" baseline="30000" dirty="0" err="1">
                        <a:latin typeface="Cambria Math" panose="02040503050406030204" pitchFamily="18" charset="0"/>
                      </a:rPr>
                      <m:t>𝑡h</m:t>
                    </m:r>
                  </m:oMath>
                </a14:m>
                <a:r>
                  <a:rPr lang="en-US" dirty="0">
                    <a:latin typeface="Atkinson Hyperlegible" pitchFamily="50" charset="0"/>
                  </a:rPr>
                  <a:t> wall</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latin typeface="Atkinson Hyperlegible" pitchFamily="50" charset="0"/>
                  </a:rPr>
                  <a:t> bending stiffness of the </a:t>
                </a:r>
                <a14:m>
                  <m:oMath xmlns:m="http://schemas.openxmlformats.org/officeDocument/2006/math">
                    <m:r>
                      <a:rPr lang="en-US" i="1" dirty="0" smtClean="0">
                        <a:latin typeface="Cambria Math" panose="02040503050406030204" pitchFamily="18" charset="0"/>
                      </a:rPr>
                      <m:t>𝑖</m:t>
                    </m:r>
                    <m:r>
                      <a:rPr lang="en-US" i="1" baseline="30000" dirty="0" err="1">
                        <a:latin typeface="Cambria Math" panose="02040503050406030204" pitchFamily="18" charset="0"/>
                      </a:rPr>
                      <m:t>𝑡h</m:t>
                    </m:r>
                  </m:oMath>
                </a14:m>
                <a:r>
                  <a:rPr lang="en-US" dirty="0">
                    <a:latin typeface="Atkinson Hyperlegible" pitchFamily="50" charset="0"/>
                  </a:rPr>
                  <a:t> wall </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𝐸</m:t>
                        </m:r>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3</m:t>
                            </m:r>
                          </m:sup>
                        </m:sSup>
                      </m:num>
                      <m:den>
                        <m:r>
                          <a:rPr lang="en-US" b="0" i="1" smtClean="0">
                            <a:latin typeface="Cambria Math" panose="02040503050406030204" pitchFamily="18" charset="0"/>
                          </a:rPr>
                          <m:t>12</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𝜈</m:t>
                                </m:r>
                              </m:e>
                              <m:sup>
                                <m:r>
                                  <a:rPr lang="en-US" b="0" i="1" smtClean="0">
                                    <a:latin typeface="Cambria Math" panose="02040503050406030204" pitchFamily="18" charset="0"/>
                                  </a:rPr>
                                  <m:t>2</m:t>
                                </m:r>
                              </m:sup>
                            </m:sSup>
                          </m:e>
                        </m:d>
                      </m:den>
                    </m:f>
                  </m:oMath>
                </a14:m>
                <a:endParaRPr lang="en-US" dirty="0">
                  <a:latin typeface="Atkinson Hyperlegible" pitchFamily="50" charset="0"/>
                </a:endParaRPr>
              </a:p>
              <a:p>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𝛼</m:t>
                        </m:r>
                      </m:e>
                    </m:d>
                    <m:r>
                      <a:rPr lang="en-US" b="0" i="1" smtClean="0">
                        <a:latin typeface="Cambria Math" panose="02040503050406030204" pitchFamily="18" charset="0"/>
                      </a:rPr>
                      <m:t>=</m:t>
                    </m:r>
                  </m:oMath>
                </a14:m>
                <a:r>
                  <a:rPr lang="en-US" dirty="0">
                    <a:latin typeface="Atkinson Hyperlegible" pitchFamily="50" charset="0"/>
                  </a:rPr>
                  <a:t> correction function for clamped or simply-supported walls</a:t>
                </a:r>
              </a:p>
              <a:p>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oMath>
                </a14:m>
                <a:r>
                  <a:rPr lang="en-US" dirty="0">
                    <a:latin typeface="Atkinson Hyperlegible" pitchFamily="50" charset="0"/>
                  </a:rPr>
                  <a:t> ratio of length of longer wall dimension to shorter wall dimension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oMath>
                </a14:m>
                <a:r>
                  <a:rPr lang="en-US" dirty="0"/>
                  <a:t> is the volume of air inside the enclosure (total volume minus machine volume)</a:t>
                </a:r>
              </a:p>
            </p:txBody>
          </p:sp>
        </mc:Choice>
        <mc:Fallback xmlns="">
          <p:sp>
            <p:nvSpPr>
              <p:cNvPr id="17" name="TextBox 16">
                <a:extLst>
                  <a:ext uri="{FF2B5EF4-FFF2-40B4-BE49-F238E27FC236}">
                    <a16:creationId xmlns:a16="http://schemas.microsoft.com/office/drawing/2014/main" id="{3D1CB567-B1E1-3FFF-2B36-BB684221A551}"/>
                  </a:ext>
                </a:extLst>
              </p:cNvPr>
              <p:cNvSpPr txBox="1">
                <a:spLocks noRot="1" noChangeAspect="1" noMove="1" noResize="1" noEditPoints="1" noAdjustHandles="1" noChangeArrowheads="1" noChangeShapeType="1" noTextEdit="1"/>
              </p:cNvSpPr>
              <p:nvPr/>
            </p:nvSpPr>
            <p:spPr>
              <a:xfrm>
                <a:off x="132029" y="4362211"/>
                <a:ext cx="5408956" cy="2491772"/>
              </a:xfrm>
              <a:prstGeom prst="rect">
                <a:avLst/>
              </a:prstGeom>
              <a:blipFill>
                <a:blip r:embed="rId3"/>
                <a:stretch>
                  <a:fillRect l="-1015" t="-980" b="-3186"/>
                </a:stretch>
              </a:blipFill>
            </p:spPr>
            <p:txBody>
              <a:bodyPr/>
              <a:lstStyle/>
              <a:p>
                <a:r>
                  <a:rPr lang="en-US">
                    <a:noFill/>
                  </a:rPr>
                  <a:t> </a:t>
                </a:r>
              </a:p>
            </p:txBody>
          </p:sp>
        </mc:Fallback>
      </mc:AlternateContent>
    </p:spTree>
    <p:extLst>
      <p:ext uri="{BB962C8B-B14F-4D97-AF65-F5344CB8AC3E}">
        <p14:creationId xmlns:p14="http://schemas.microsoft.com/office/powerpoint/2010/main" val="2233471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E5120-4F6F-882F-3255-9D2BA5EBAF34}"/>
            </a:ext>
          </a:extLst>
        </p:cNvPr>
        <p:cNvGrpSpPr/>
        <p:nvPr/>
      </p:nvGrpSpPr>
      <p:grpSpPr>
        <a:xfrm>
          <a:off x="0" y="0"/>
          <a:ext cx="0" cy="0"/>
          <a:chOff x="0" y="0"/>
          <a:chExt cx="0" cy="0"/>
        </a:xfrm>
      </p:grpSpPr>
      <p:pic>
        <p:nvPicPr>
          <p:cNvPr id="18" name="Picture 2">
            <a:extLst>
              <a:ext uri="{FF2B5EF4-FFF2-40B4-BE49-F238E27FC236}">
                <a16:creationId xmlns:a16="http://schemas.microsoft.com/office/drawing/2014/main" id="{8CDD6FD2-D3FA-A4B0-DB68-562AFC556E7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5060" b="21107"/>
          <a:stretch/>
        </p:blipFill>
        <p:spPr bwMode="auto">
          <a:xfrm>
            <a:off x="5142980" y="424248"/>
            <a:ext cx="6935239" cy="59026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EB5415D-EE91-1D86-C598-098F1336B060}"/>
              </a:ext>
            </a:extLst>
          </p:cNvPr>
          <p:cNvSpPr>
            <a:spLocks noGrp="1"/>
          </p:cNvSpPr>
          <p:nvPr>
            <p:ph type="title"/>
          </p:nvPr>
        </p:nvSpPr>
        <p:spPr/>
        <p:txBody>
          <a:bodyPr/>
          <a:lstStyle/>
          <a:p>
            <a:r>
              <a:rPr lang="en-US" dirty="0"/>
              <a:t>Close-fitting enclosures—low frequencies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1A9F7E-F7BC-C449-1F3E-C83B1E3290ED}"/>
                  </a:ext>
                </a:extLst>
              </p:cNvPr>
              <p:cNvSpPr>
                <a:spLocks noGrp="1"/>
              </p:cNvSpPr>
              <p:nvPr>
                <p:ph idx="1"/>
              </p:nvPr>
            </p:nvSpPr>
            <p:spPr>
              <a:xfrm>
                <a:off x="0" y="1100695"/>
                <a:ext cx="6021315" cy="5036494"/>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𝑤𝑖</m:t>
                        </m:r>
                      </m:sub>
                    </m:sSub>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𝑤𝑖</m:t>
                            </m:r>
                          </m:sub>
                          <m:sup>
                            <m:r>
                              <a:rPr lang="en-US" b="0" i="1" smtClean="0">
                                <a:latin typeface="Cambria Math" panose="02040503050406030204" pitchFamily="18" charset="0"/>
                                <a:ea typeface="Cambria Math" panose="02040503050406030204" pitchFamily="18" charset="0"/>
                              </a:rPr>
                              <m:t>3</m:t>
                            </m:r>
                          </m:sup>
                        </m:sSubSup>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𝛼</m:t>
                            </m:r>
                          </m:e>
                        </m:d>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m:t>
                            </m:r>
                          </m:sub>
                        </m:sSub>
                      </m:den>
                    </m:f>
                  </m:oMath>
                </a14:m>
                <a:r>
                  <a:rPr lang="en-US" b="0" dirty="0">
                    <a:ea typeface="Cambria Math" panose="02040503050406030204" pitchFamily="18" charset="0"/>
                  </a:rPr>
                  <a:t> is the compliance of the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𝑖</m:t>
                        </m:r>
                      </m:e>
                      <m:sup>
                        <m:r>
                          <a:rPr lang="en-US" b="0" i="1" smtClean="0">
                            <a:latin typeface="Cambria Math" panose="02040503050406030204" pitchFamily="18" charset="0"/>
                            <a:ea typeface="Cambria Math" panose="02040503050406030204" pitchFamily="18" charset="0"/>
                          </a:rPr>
                          <m:t>𝑡h</m:t>
                        </m:r>
                      </m:sup>
                    </m:sSup>
                  </m:oMath>
                </a14:m>
                <a:r>
                  <a:rPr lang="en-US" b="0" dirty="0">
                    <a:ea typeface="Cambria Math" panose="02040503050406030204" pitchFamily="18" charset="0"/>
                  </a:rPr>
                  <a:t> wall</a:t>
                </a:r>
              </a:p>
              <a:p>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oMath>
                </a14:m>
                <a:r>
                  <a:rPr lang="en-US" dirty="0">
                    <a:latin typeface="Atkinson Hyperlegible" pitchFamily="50" charset="0"/>
                  </a:rPr>
                  <a:t> ratio of length of longer wall dimension to shorter wall dimension</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881A9F7E-F7BC-C449-1F3E-C83B1E3290ED}"/>
                  </a:ext>
                </a:extLst>
              </p:cNvPr>
              <p:cNvSpPr>
                <a:spLocks noGrp="1" noRot="1" noChangeAspect="1" noMove="1" noResize="1" noEditPoints="1" noAdjustHandles="1" noChangeArrowheads="1" noChangeShapeType="1" noTextEdit="1"/>
              </p:cNvSpPr>
              <p:nvPr>
                <p:ph idx="1"/>
              </p:nvPr>
            </p:nvSpPr>
            <p:spPr>
              <a:xfrm>
                <a:off x="0" y="1100695"/>
                <a:ext cx="6021315" cy="5036494"/>
              </a:xfrm>
              <a:blipFill>
                <a:blip r:embed="rId4"/>
                <a:stretch>
                  <a:fillRect r="-111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FBC0F79-18B7-C39A-C37B-F26BC1B69A89}"/>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7F1E679F-AD15-B458-84E6-2B7AFBD578FB}"/>
              </a:ext>
            </a:extLst>
          </p:cNvPr>
          <p:cNvSpPr>
            <a:spLocks noGrp="1"/>
          </p:cNvSpPr>
          <p:nvPr>
            <p:ph type="sldNum" sz="quarter" idx="12"/>
          </p:nvPr>
        </p:nvSpPr>
        <p:spPr/>
        <p:txBody>
          <a:bodyPr/>
          <a:lstStyle/>
          <a:p>
            <a:fld id="{B62F1270-CA5A-4BF1-AAF5-16F08E48CB78}" type="slidenum">
              <a:rPr lang="en-US" smtClean="0"/>
              <a:t>23</a:t>
            </a:fld>
            <a:endParaRPr lang="en-US"/>
          </a:p>
        </p:txBody>
      </p:sp>
    </p:spTree>
    <p:extLst>
      <p:ext uri="{BB962C8B-B14F-4D97-AF65-F5344CB8AC3E}">
        <p14:creationId xmlns:p14="http://schemas.microsoft.com/office/powerpoint/2010/main" val="1161652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189EC-431D-3351-34CF-41CD1731FD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8BCD7C-84A5-73E3-1EAD-B27915F6B8C6}"/>
              </a:ext>
            </a:extLst>
          </p:cNvPr>
          <p:cNvSpPr>
            <a:spLocks noGrp="1"/>
          </p:cNvSpPr>
          <p:nvPr>
            <p:ph type="title"/>
          </p:nvPr>
        </p:nvSpPr>
        <p:spPr/>
        <p:txBody>
          <a:bodyPr/>
          <a:lstStyle/>
          <a:p>
            <a:r>
              <a:rPr lang="en-US" dirty="0"/>
              <a:t>Close-fitting enclosures—mid frequencies</a:t>
            </a:r>
          </a:p>
        </p:txBody>
      </p:sp>
      <p:sp>
        <p:nvSpPr>
          <p:cNvPr id="3" name="Content Placeholder 2">
            <a:extLst>
              <a:ext uri="{FF2B5EF4-FFF2-40B4-BE49-F238E27FC236}">
                <a16:creationId xmlns:a16="http://schemas.microsoft.com/office/drawing/2014/main" id="{E81E1FF9-0B61-97FF-4536-76E579B6246D}"/>
              </a:ext>
            </a:extLst>
          </p:cNvPr>
          <p:cNvSpPr>
            <a:spLocks noGrp="1"/>
          </p:cNvSpPr>
          <p:nvPr>
            <p:ph idx="1"/>
          </p:nvPr>
        </p:nvSpPr>
        <p:spPr>
          <a:xfrm>
            <a:off x="0" y="1100695"/>
            <a:ext cx="6021315" cy="5036494"/>
          </a:xfrm>
        </p:spPr>
        <p:txBody>
          <a:bodyPr/>
          <a:lstStyle/>
          <a:p>
            <a:r>
              <a:rPr lang="en-US" dirty="0"/>
              <a:t>At mid frequencies,</a:t>
            </a:r>
          </a:p>
          <a:p>
            <a:pPr lvl="1"/>
            <a:r>
              <a:rPr lang="en-US" dirty="0"/>
              <a:t>Increase damping of panels to minimize the insertion loss dip</a:t>
            </a:r>
          </a:p>
          <a:p>
            <a:pPr marL="0" indent="0">
              <a:buNone/>
            </a:pPr>
            <a:endParaRPr lang="en-US" dirty="0"/>
          </a:p>
        </p:txBody>
      </p:sp>
      <p:sp>
        <p:nvSpPr>
          <p:cNvPr id="4" name="Footer Placeholder 3">
            <a:extLst>
              <a:ext uri="{FF2B5EF4-FFF2-40B4-BE49-F238E27FC236}">
                <a16:creationId xmlns:a16="http://schemas.microsoft.com/office/drawing/2014/main" id="{F9380DB5-A862-5CE9-977E-BB5225B3E3BD}"/>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E7B1F6C4-9C4F-B786-4180-7D2AAE925A66}"/>
              </a:ext>
            </a:extLst>
          </p:cNvPr>
          <p:cNvSpPr>
            <a:spLocks noGrp="1"/>
          </p:cNvSpPr>
          <p:nvPr>
            <p:ph type="sldNum" sz="quarter" idx="12"/>
          </p:nvPr>
        </p:nvSpPr>
        <p:spPr/>
        <p:txBody>
          <a:bodyPr/>
          <a:lstStyle/>
          <a:p>
            <a:fld id="{B62F1270-CA5A-4BF1-AAF5-16F08E48CB78}" type="slidenum">
              <a:rPr lang="en-US" smtClean="0"/>
              <a:t>24</a:t>
            </a:fld>
            <a:endParaRPr lang="en-US"/>
          </a:p>
        </p:txBody>
      </p:sp>
      <p:sp>
        <p:nvSpPr>
          <p:cNvPr id="6" name="Rectangle: Rounded Corners 5">
            <a:extLst>
              <a:ext uri="{FF2B5EF4-FFF2-40B4-BE49-F238E27FC236}">
                <a16:creationId xmlns:a16="http://schemas.microsoft.com/office/drawing/2014/main" id="{A6D0CC03-F021-D07F-A04E-6D6FC76F543D}"/>
              </a:ext>
            </a:extLst>
          </p:cNvPr>
          <p:cNvSpPr/>
          <p:nvPr/>
        </p:nvSpPr>
        <p:spPr>
          <a:xfrm>
            <a:off x="8153400" y="1100695"/>
            <a:ext cx="1878495" cy="9640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569A12F-8D9C-88CD-9ABE-4C1A11BE4CC3}"/>
              </a:ext>
            </a:extLst>
          </p:cNvPr>
          <p:cNvSpPr/>
          <p:nvPr/>
        </p:nvSpPr>
        <p:spPr>
          <a:xfrm>
            <a:off x="10031895" y="1339233"/>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F3E8A0-BD77-1873-DA6E-0AE863513145}"/>
              </a:ext>
            </a:extLst>
          </p:cNvPr>
          <p:cNvSpPr/>
          <p:nvPr/>
        </p:nvSpPr>
        <p:spPr>
          <a:xfrm>
            <a:off x="7944678" y="1339233"/>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B9F5BBE-6964-0B50-955F-D914BDA1346F}"/>
              </a:ext>
            </a:extLst>
          </p:cNvPr>
          <p:cNvSpPr/>
          <p:nvPr/>
        </p:nvSpPr>
        <p:spPr>
          <a:xfrm>
            <a:off x="8560903" y="2064790"/>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D239074-2B8E-8E66-3CDB-4E445BDABC05}"/>
              </a:ext>
            </a:extLst>
          </p:cNvPr>
          <p:cNvSpPr/>
          <p:nvPr/>
        </p:nvSpPr>
        <p:spPr>
          <a:xfrm>
            <a:off x="9597886" y="2064790"/>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08F031C-C4F9-DD4D-1FDC-109098E4FE1E}"/>
              </a:ext>
            </a:extLst>
          </p:cNvPr>
          <p:cNvCxnSpPr>
            <a:cxnSpLocks/>
          </p:cNvCxnSpPr>
          <p:nvPr/>
        </p:nvCxnSpPr>
        <p:spPr>
          <a:xfrm>
            <a:off x="6622773" y="2144297"/>
            <a:ext cx="4621696" cy="0"/>
          </a:xfrm>
          <a:prstGeom prst="line">
            <a:avLst/>
          </a:prstGeom>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D0AF854D-32B0-1673-757E-87E3B7BB0F06}"/>
              </a:ext>
            </a:extLst>
          </p:cNvPr>
          <p:cNvSpPr/>
          <p:nvPr/>
        </p:nvSpPr>
        <p:spPr>
          <a:xfrm>
            <a:off x="7634908" y="723002"/>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F0B80A6-3BAE-B83A-A5A9-D07E1CF630D7}"/>
              </a:ext>
            </a:extLst>
          </p:cNvPr>
          <p:cNvSpPr/>
          <p:nvPr/>
        </p:nvSpPr>
        <p:spPr>
          <a:xfrm>
            <a:off x="10368171" y="723002"/>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240E9F8-8322-1E3A-235B-7C95C6559E57}"/>
              </a:ext>
            </a:extLst>
          </p:cNvPr>
          <p:cNvSpPr/>
          <p:nvPr/>
        </p:nvSpPr>
        <p:spPr>
          <a:xfrm>
            <a:off x="7634908" y="623633"/>
            <a:ext cx="2812776" cy="99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963654F-48BD-D15B-F429-064462966097}"/>
              </a:ext>
            </a:extLst>
          </p:cNvPr>
          <p:cNvPicPr>
            <a:picLocks noChangeAspect="1"/>
          </p:cNvPicPr>
          <p:nvPr/>
        </p:nvPicPr>
        <p:blipFill>
          <a:blip r:embed="rId2"/>
          <a:stretch>
            <a:fillRect/>
          </a:stretch>
        </p:blipFill>
        <p:spPr>
          <a:xfrm>
            <a:off x="6701705" y="2663165"/>
            <a:ext cx="4924238" cy="3693179"/>
          </a:xfrm>
          <a:prstGeom prst="rect">
            <a:avLst/>
          </a:prstGeom>
        </p:spPr>
      </p:pic>
    </p:spTree>
    <p:extLst>
      <p:ext uri="{BB962C8B-B14F-4D97-AF65-F5344CB8AC3E}">
        <p14:creationId xmlns:p14="http://schemas.microsoft.com/office/powerpoint/2010/main" val="2646951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BB599-3B56-1A7F-DCC1-478CA4CA34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E844EF-84F0-0DA3-0C03-FC9625CF5D49}"/>
              </a:ext>
            </a:extLst>
          </p:cNvPr>
          <p:cNvSpPr>
            <a:spLocks noGrp="1"/>
          </p:cNvSpPr>
          <p:nvPr>
            <p:ph type="title"/>
          </p:nvPr>
        </p:nvSpPr>
        <p:spPr/>
        <p:txBody>
          <a:bodyPr/>
          <a:lstStyle/>
          <a:p>
            <a:r>
              <a:rPr lang="en-US" dirty="0"/>
              <a:t>Close-fitting enclosures—high frequencies</a:t>
            </a:r>
          </a:p>
        </p:txBody>
      </p:sp>
      <p:sp>
        <p:nvSpPr>
          <p:cNvPr id="3" name="Content Placeholder 2">
            <a:extLst>
              <a:ext uri="{FF2B5EF4-FFF2-40B4-BE49-F238E27FC236}">
                <a16:creationId xmlns:a16="http://schemas.microsoft.com/office/drawing/2014/main" id="{42BE931D-3C8E-1ACD-AC81-180943DCD46A}"/>
              </a:ext>
            </a:extLst>
          </p:cNvPr>
          <p:cNvSpPr>
            <a:spLocks noGrp="1"/>
          </p:cNvSpPr>
          <p:nvPr>
            <p:ph idx="1"/>
          </p:nvPr>
        </p:nvSpPr>
        <p:spPr>
          <a:xfrm>
            <a:off x="0" y="1100695"/>
            <a:ext cx="6775173" cy="5036494"/>
          </a:xfrm>
        </p:spPr>
        <p:txBody>
          <a:bodyPr/>
          <a:lstStyle/>
          <a:p>
            <a:r>
              <a:rPr lang="en-US" dirty="0"/>
              <a:t>At high frequencies,</a:t>
            </a:r>
          </a:p>
          <a:p>
            <a:pPr lvl="1"/>
            <a:r>
              <a:rPr lang="en-US" dirty="0"/>
              <a:t>Waves at oblique incidence are possible</a:t>
            </a:r>
          </a:p>
          <a:p>
            <a:pPr lvl="1"/>
            <a:r>
              <a:rPr lang="en-US" dirty="0"/>
              <a:t>Coincidence dips can occur</a:t>
            </a:r>
          </a:p>
          <a:p>
            <a:pPr lvl="1"/>
            <a:r>
              <a:rPr lang="en-US" dirty="0"/>
              <a:t>Add absorptive material in inner surfaces</a:t>
            </a:r>
          </a:p>
          <a:p>
            <a:pPr lvl="1"/>
            <a:endParaRPr lang="en-US" dirty="0"/>
          </a:p>
          <a:p>
            <a:r>
              <a:rPr lang="en-US" dirty="0"/>
              <a:t>Tuning resonance:</a:t>
            </a:r>
          </a:p>
          <a:p>
            <a:pPr lvl="1"/>
            <a:r>
              <a:rPr lang="en-US" dirty="0"/>
              <a:t>Interior absorption is more effective at higher frequencies, so stiff, light panels can help as long as the critical frequency is above the frequency range of interest.</a:t>
            </a:r>
          </a:p>
        </p:txBody>
      </p:sp>
      <p:sp>
        <p:nvSpPr>
          <p:cNvPr id="4" name="Footer Placeholder 3">
            <a:extLst>
              <a:ext uri="{FF2B5EF4-FFF2-40B4-BE49-F238E27FC236}">
                <a16:creationId xmlns:a16="http://schemas.microsoft.com/office/drawing/2014/main" id="{26588720-95A9-7DAA-D0E7-C8F5BF59281C}"/>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B441E585-5818-722E-03D5-84E74F7C7E4F}"/>
              </a:ext>
            </a:extLst>
          </p:cNvPr>
          <p:cNvSpPr>
            <a:spLocks noGrp="1"/>
          </p:cNvSpPr>
          <p:nvPr>
            <p:ph type="sldNum" sz="quarter" idx="12"/>
          </p:nvPr>
        </p:nvSpPr>
        <p:spPr/>
        <p:txBody>
          <a:bodyPr/>
          <a:lstStyle/>
          <a:p>
            <a:fld id="{B62F1270-CA5A-4BF1-AAF5-16F08E48CB78}" type="slidenum">
              <a:rPr lang="en-US" smtClean="0"/>
              <a:t>25</a:t>
            </a:fld>
            <a:endParaRPr lang="en-US"/>
          </a:p>
        </p:txBody>
      </p:sp>
      <p:sp>
        <p:nvSpPr>
          <p:cNvPr id="6" name="Rectangle: Rounded Corners 5">
            <a:extLst>
              <a:ext uri="{FF2B5EF4-FFF2-40B4-BE49-F238E27FC236}">
                <a16:creationId xmlns:a16="http://schemas.microsoft.com/office/drawing/2014/main" id="{7A93439A-C438-2F3B-3185-98FCDC564657}"/>
              </a:ext>
            </a:extLst>
          </p:cNvPr>
          <p:cNvSpPr/>
          <p:nvPr/>
        </p:nvSpPr>
        <p:spPr>
          <a:xfrm>
            <a:off x="8153400" y="1100695"/>
            <a:ext cx="1878495" cy="9640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042602E-D286-1408-B6DB-C61A025B7E89}"/>
              </a:ext>
            </a:extLst>
          </p:cNvPr>
          <p:cNvSpPr/>
          <p:nvPr/>
        </p:nvSpPr>
        <p:spPr>
          <a:xfrm>
            <a:off x="10031895" y="1339233"/>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6522420-189A-4302-0DCC-DA42E1C9D748}"/>
              </a:ext>
            </a:extLst>
          </p:cNvPr>
          <p:cNvSpPr/>
          <p:nvPr/>
        </p:nvSpPr>
        <p:spPr>
          <a:xfrm>
            <a:off x="7944678" y="1339233"/>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A8D3705-62E0-255E-E5BC-DA62EB604377}"/>
              </a:ext>
            </a:extLst>
          </p:cNvPr>
          <p:cNvSpPr/>
          <p:nvPr/>
        </p:nvSpPr>
        <p:spPr>
          <a:xfrm>
            <a:off x="8560903" y="2064790"/>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4B7E014-B5DA-B866-4D9A-57B5238F3006}"/>
              </a:ext>
            </a:extLst>
          </p:cNvPr>
          <p:cNvSpPr/>
          <p:nvPr/>
        </p:nvSpPr>
        <p:spPr>
          <a:xfrm>
            <a:off x="9597886" y="2064790"/>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A565FCD-2107-DD65-FF54-98A1946D8FB8}"/>
              </a:ext>
            </a:extLst>
          </p:cNvPr>
          <p:cNvCxnSpPr>
            <a:cxnSpLocks/>
          </p:cNvCxnSpPr>
          <p:nvPr/>
        </p:nvCxnSpPr>
        <p:spPr>
          <a:xfrm>
            <a:off x="6622773" y="2144297"/>
            <a:ext cx="4621696" cy="0"/>
          </a:xfrm>
          <a:prstGeom prst="line">
            <a:avLst/>
          </a:prstGeom>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333E555B-1FC4-9ED2-60B9-6D92E8E2D917}"/>
              </a:ext>
            </a:extLst>
          </p:cNvPr>
          <p:cNvSpPr/>
          <p:nvPr/>
        </p:nvSpPr>
        <p:spPr>
          <a:xfrm>
            <a:off x="7634908" y="723002"/>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CF44F81-02B3-AE70-4832-E1BA818854E9}"/>
              </a:ext>
            </a:extLst>
          </p:cNvPr>
          <p:cNvSpPr/>
          <p:nvPr/>
        </p:nvSpPr>
        <p:spPr>
          <a:xfrm>
            <a:off x="10368171" y="723002"/>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EE9D4C-AF71-B923-9DE8-A82CA63CC458}"/>
              </a:ext>
            </a:extLst>
          </p:cNvPr>
          <p:cNvSpPr/>
          <p:nvPr/>
        </p:nvSpPr>
        <p:spPr>
          <a:xfrm>
            <a:off x="7634908" y="623633"/>
            <a:ext cx="2812776" cy="99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D4C4B53-1A3E-C503-60B1-D87B76789FB0}"/>
              </a:ext>
            </a:extLst>
          </p:cNvPr>
          <p:cNvPicPr>
            <a:picLocks noChangeAspect="1"/>
          </p:cNvPicPr>
          <p:nvPr/>
        </p:nvPicPr>
        <p:blipFill>
          <a:blip r:embed="rId2"/>
          <a:stretch>
            <a:fillRect/>
          </a:stretch>
        </p:blipFill>
        <p:spPr>
          <a:xfrm>
            <a:off x="7129669" y="2363458"/>
            <a:ext cx="4114800" cy="4067383"/>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C64C5D6-EEE7-DA07-511B-4CF9DAD17FC8}"/>
                  </a:ext>
                </a:extLst>
              </p:cNvPr>
              <p:cNvSpPr txBox="1"/>
              <p:nvPr/>
            </p:nvSpPr>
            <p:spPr>
              <a:xfrm>
                <a:off x="947531" y="5254062"/>
                <a:ext cx="3178865" cy="9927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r>
                            <a:rPr lang="en-US" b="0" i="1" smtClean="0">
                              <a:latin typeface="Cambria Math" panose="02040503050406030204" pitchFamily="18" charset="0"/>
                            </a:rPr>
                            <m:t>𝑟</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num>
                        <m:den>
                          <m:r>
                            <a:rPr lang="en-US" b="0" i="1" smtClean="0">
                              <a:latin typeface="Cambria Math" panose="02040503050406030204" pitchFamily="18" charset="0"/>
                            </a:rPr>
                            <m:t>1.8</m:t>
                          </m:r>
                          <m:r>
                            <a:rPr lang="en-US" b="0" i="1" smtClean="0">
                              <a:latin typeface="Cambria Math" panose="02040503050406030204" pitchFamily="18" charset="0"/>
                            </a:rPr>
                            <m:t>h</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𝑙</m:t>
                              </m:r>
                            </m:sub>
                            <m:sup>
                              <m:r>
                                <a:rPr lang="en-US" b="0" i="1" smtClean="0">
                                  <a:latin typeface="Cambria Math" panose="02040503050406030204" pitchFamily="18" charset="0"/>
                                </a:rPr>
                                <m:t>′</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2</m:t>
                              </m:r>
                            </m:sup>
                          </m:sSup>
                        </m:num>
                        <m:den>
                          <m:r>
                            <a:rPr lang="en-US" i="1">
                              <a:latin typeface="Cambria Math" panose="02040503050406030204" pitchFamily="18" charset="0"/>
                            </a:rPr>
                            <m:t>1.8</m:t>
                          </m:r>
                          <m:r>
                            <a:rPr lang="en-US" i="1">
                              <a:latin typeface="Cambria Math" panose="02040503050406030204" pitchFamily="18" charset="0"/>
                            </a:rPr>
                            <m:t>h</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𝐸</m:t>
                                  </m:r>
                                </m:num>
                                <m:den>
                                  <m:r>
                                    <a:rPr lang="en-US" b="0" i="1" smtClean="0">
                                      <a:latin typeface="Cambria Math" panose="02040503050406030204" pitchFamily="18" charset="0"/>
                                    </a:rPr>
                                    <m:t>𝜌</m:t>
                                  </m:r>
                                </m:den>
                              </m:f>
                            </m:e>
                          </m:rad>
                        </m:den>
                      </m:f>
                    </m:oMath>
                  </m:oMathPara>
                </a14:m>
                <a:endParaRPr lang="en-US" dirty="0"/>
              </a:p>
            </p:txBody>
          </p:sp>
        </mc:Choice>
        <mc:Fallback xmlns="">
          <p:sp>
            <p:nvSpPr>
              <p:cNvPr id="18" name="TextBox 17">
                <a:extLst>
                  <a:ext uri="{FF2B5EF4-FFF2-40B4-BE49-F238E27FC236}">
                    <a16:creationId xmlns:a16="http://schemas.microsoft.com/office/drawing/2014/main" id="{6C64C5D6-EEE7-DA07-511B-4CF9DAD17FC8}"/>
                  </a:ext>
                </a:extLst>
              </p:cNvPr>
              <p:cNvSpPr txBox="1">
                <a:spLocks noRot="1" noChangeAspect="1" noMove="1" noResize="1" noEditPoints="1" noAdjustHandles="1" noChangeArrowheads="1" noChangeShapeType="1" noTextEdit="1"/>
              </p:cNvSpPr>
              <p:nvPr/>
            </p:nvSpPr>
            <p:spPr>
              <a:xfrm>
                <a:off x="947531" y="5254062"/>
                <a:ext cx="3178865" cy="99270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68552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350DF-0D31-3C8B-E869-E9712A637A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340EB-9644-2DF1-D962-D33F416C6DB7}"/>
              </a:ext>
            </a:extLst>
          </p:cNvPr>
          <p:cNvSpPr>
            <a:spLocks noGrp="1"/>
          </p:cNvSpPr>
          <p:nvPr>
            <p:ph type="title"/>
          </p:nvPr>
        </p:nvSpPr>
        <p:spPr/>
        <p:txBody>
          <a:bodyPr/>
          <a:lstStyle/>
          <a:p>
            <a:r>
              <a:rPr lang="en-US" dirty="0"/>
              <a:t>Large enclosures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1EB8D21-06A7-DB3E-9694-427A6BC6E897}"/>
                  </a:ext>
                </a:extLst>
              </p:cNvPr>
              <p:cNvSpPr>
                <a:spLocks noGrp="1"/>
              </p:cNvSpPr>
              <p:nvPr>
                <p:ph idx="1"/>
              </p:nvPr>
            </p:nvSpPr>
            <p:spPr/>
            <p:txBody>
              <a:bodyPr/>
              <a:lstStyle/>
              <a:p>
                <a:r>
                  <a:rPr lang="en-US" dirty="0"/>
                  <a:t>Large enclosures</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𝑘𝑑</m:t>
                    </m:r>
                    <m:r>
                      <a:rPr lang="en-US" b="0" i="1" smtClean="0">
                        <a:latin typeface="Cambria Math" panose="02040503050406030204" pitchFamily="18" charset="0"/>
                      </a:rPr>
                      <m:t>≫1)</m:t>
                    </m:r>
                  </m:oMath>
                </a14:m>
                <a:r>
                  <a:rPr lang="en-US" dirty="0"/>
                  <a:t> can be treated similar to Sabine rooms separated by walls.</a:t>
                </a:r>
              </a:p>
              <a:p>
                <a:r>
                  <a:rPr lang="en-US" dirty="0"/>
                  <a:t>Insertion loss depends on both the absorption and the transmission loss. Need both to be high for the enclosure to be effective.</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I</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m:t>
                          </m:r>
                        </m:e>
                        <m:sub>
                          <m:r>
                            <m:rPr>
                              <m:sty m:val="p"/>
                            </m:rPr>
                            <a:rPr lang="en-US" b="0" i="0" smtClean="0">
                              <a:latin typeface="Cambria Math" panose="02040503050406030204" pitchFamily="18" charset="0"/>
                            </a:rPr>
                            <m:t>large</m:t>
                          </m:r>
                        </m:sub>
                      </m:sSub>
                      <m:r>
                        <a:rPr lang="en-US" b="0" i="1" smtClean="0">
                          <a:latin typeface="Cambria Math" panose="02040503050406030204" pitchFamily="18" charset="0"/>
                        </a:rPr>
                        <m:t>=10</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10</m:t>
                              </m:r>
                            </m:sub>
                          </m:sSub>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𝑤</m:t>
                                      </m:r>
                                    </m:sub>
                                  </m:sSub>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𝑤</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den>
                              </m:f>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TL</m:t>
                                          </m:r>
                                        </m:num>
                                        <m:den>
                                          <m:r>
                                            <a:rPr lang="en-US" b="0" i="1" smtClean="0">
                                              <a:latin typeface="Cambria Math" panose="02040503050406030204" pitchFamily="18" charset="0"/>
                                            </a:rPr>
                                            <m:t>10</m:t>
                                          </m:r>
                                        </m:den>
                                      </m:f>
                                    </m:e>
                                  </m:d>
                                </m:sup>
                              </m:sSup>
                            </m:e>
                          </m:d>
                        </m:e>
                      </m:func>
                    </m:oMath>
                  </m:oMathPara>
                </a14:m>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F1EB8D21-06A7-DB3E-9694-427A6BC6E897}"/>
                  </a:ext>
                </a:extLst>
              </p:cNvPr>
              <p:cNvSpPr>
                <a:spLocks noGrp="1" noRot="1" noChangeAspect="1" noMove="1" noResize="1" noEditPoints="1" noAdjustHandles="1" noChangeArrowheads="1" noChangeShapeType="1" noTextEdit="1"/>
              </p:cNvSpPr>
              <p:nvPr>
                <p:ph idx="1"/>
              </p:nvPr>
            </p:nvSpPr>
            <p:spPr>
              <a:blipFill>
                <a:blip r:embed="rId2"/>
                <a:stretch>
                  <a:fillRect l="-1043" t="-205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BBBDBE9-4BEF-F499-3AEA-2823F4E55AF6}"/>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FB46EA04-8BD0-8895-EAAF-778CD1E1ADB2}"/>
              </a:ext>
            </a:extLst>
          </p:cNvPr>
          <p:cNvSpPr>
            <a:spLocks noGrp="1"/>
          </p:cNvSpPr>
          <p:nvPr>
            <p:ph type="sldNum" sz="quarter" idx="12"/>
          </p:nvPr>
        </p:nvSpPr>
        <p:spPr/>
        <p:txBody>
          <a:bodyPr/>
          <a:lstStyle/>
          <a:p>
            <a:fld id="{B62F1270-CA5A-4BF1-AAF5-16F08E48CB78}" type="slidenum">
              <a:rPr lang="en-US" smtClean="0"/>
              <a:t>26</a:t>
            </a:fld>
            <a:endParaRPr lang="en-US"/>
          </a:p>
        </p:txBody>
      </p:sp>
      <p:grpSp>
        <p:nvGrpSpPr>
          <p:cNvPr id="6" name="Group 5">
            <a:extLst>
              <a:ext uri="{FF2B5EF4-FFF2-40B4-BE49-F238E27FC236}">
                <a16:creationId xmlns:a16="http://schemas.microsoft.com/office/drawing/2014/main" id="{A9AE2E94-07A4-8F88-ED3C-D715FE1A252F}"/>
              </a:ext>
            </a:extLst>
          </p:cNvPr>
          <p:cNvGrpSpPr/>
          <p:nvPr/>
        </p:nvGrpSpPr>
        <p:grpSpPr>
          <a:xfrm>
            <a:off x="9407251" y="5583426"/>
            <a:ext cx="669231" cy="304196"/>
            <a:chOff x="1543438" y="3108519"/>
            <a:chExt cx="2295939" cy="1043608"/>
          </a:xfrm>
        </p:grpSpPr>
        <p:sp>
          <p:nvSpPr>
            <p:cNvPr id="7" name="Rectangle: Rounded Corners 6">
              <a:extLst>
                <a:ext uri="{FF2B5EF4-FFF2-40B4-BE49-F238E27FC236}">
                  <a16:creationId xmlns:a16="http://schemas.microsoft.com/office/drawing/2014/main" id="{73374F99-AC59-6562-B566-CAA82A560E4C}"/>
                </a:ext>
              </a:extLst>
            </p:cNvPr>
            <p:cNvSpPr/>
            <p:nvPr/>
          </p:nvSpPr>
          <p:spPr>
            <a:xfrm>
              <a:off x="1752160" y="3108519"/>
              <a:ext cx="1878495" cy="9640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C78D81A-6C7B-B885-E1FB-205240CE675E}"/>
                </a:ext>
              </a:extLst>
            </p:cNvPr>
            <p:cNvSpPr/>
            <p:nvPr/>
          </p:nvSpPr>
          <p:spPr>
            <a:xfrm>
              <a:off x="3630655" y="3347057"/>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44C0C08-0506-4253-6FDF-C3ABCD1A3547}"/>
                </a:ext>
              </a:extLst>
            </p:cNvPr>
            <p:cNvSpPr/>
            <p:nvPr/>
          </p:nvSpPr>
          <p:spPr>
            <a:xfrm>
              <a:off x="1543438" y="3347057"/>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B9D8B4B-081C-1392-84C9-5B0CC92C5EF0}"/>
                </a:ext>
              </a:extLst>
            </p:cNvPr>
            <p:cNvSpPr/>
            <p:nvPr/>
          </p:nvSpPr>
          <p:spPr>
            <a:xfrm>
              <a:off x="2159663" y="4072614"/>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97EC1A-8AF4-CC31-7B50-4759089A8A97}"/>
                </a:ext>
              </a:extLst>
            </p:cNvPr>
            <p:cNvSpPr/>
            <p:nvPr/>
          </p:nvSpPr>
          <p:spPr>
            <a:xfrm>
              <a:off x="3196646" y="4072614"/>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AA8CB653-307A-29CD-B4E4-50B381AE427D}"/>
              </a:ext>
            </a:extLst>
          </p:cNvPr>
          <p:cNvCxnSpPr>
            <a:cxnSpLocks/>
          </p:cNvCxnSpPr>
          <p:nvPr/>
        </p:nvCxnSpPr>
        <p:spPr>
          <a:xfrm>
            <a:off x="7303468" y="5887615"/>
            <a:ext cx="4621696"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AC2A6EDC-E3BA-6591-67BE-1F8F060B747B}"/>
              </a:ext>
            </a:extLst>
          </p:cNvPr>
          <p:cNvSpPr/>
          <p:nvPr/>
        </p:nvSpPr>
        <p:spPr>
          <a:xfrm>
            <a:off x="8315603" y="4466320"/>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1E5A07-36EE-F05E-4AEF-637F2C3A375B}"/>
              </a:ext>
            </a:extLst>
          </p:cNvPr>
          <p:cNvSpPr/>
          <p:nvPr/>
        </p:nvSpPr>
        <p:spPr>
          <a:xfrm>
            <a:off x="11048866" y="4466320"/>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5C528B7-ADA9-BD6B-E935-993768A23B4B}"/>
              </a:ext>
            </a:extLst>
          </p:cNvPr>
          <p:cNvSpPr/>
          <p:nvPr/>
        </p:nvSpPr>
        <p:spPr>
          <a:xfrm>
            <a:off x="8315603" y="4366951"/>
            <a:ext cx="2812776" cy="99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8D3A39-3507-0946-A0CD-BA101596942B}"/>
                  </a:ext>
                </a:extLst>
              </p:cNvPr>
              <p:cNvSpPr txBox="1"/>
              <p:nvPr/>
            </p:nvSpPr>
            <p:spPr>
              <a:xfrm>
                <a:off x="9264501" y="3985696"/>
                <a:ext cx="7815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𝑘𝑑</m:t>
                      </m:r>
                      <m:r>
                        <a:rPr lang="en-US" b="0" i="1" smtClean="0">
                          <a:latin typeface="Cambria Math" panose="02040503050406030204" pitchFamily="18" charset="0"/>
                        </a:rPr>
                        <m:t>≫1</m:t>
                      </m:r>
                    </m:oMath>
                  </m:oMathPara>
                </a14:m>
                <a:endParaRPr lang="en-US" dirty="0"/>
              </a:p>
            </p:txBody>
          </p:sp>
        </mc:Choice>
        <mc:Fallback xmlns="">
          <p:sp>
            <p:nvSpPr>
              <p:cNvPr id="16" name="TextBox 15">
                <a:extLst>
                  <a:ext uri="{FF2B5EF4-FFF2-40B4-BE49-F238E27FC236}">
                    <a16:creationId xmlns:a16="http://schemas.microsoft.com/office/drawing/2014/main" id="{908D3A39-3507-0946-A0CD-BA101596942B}"/>
                  </a:ext>
                </a:extLst>
              </p:cNvPr>
              <p:cNvSpPr txBox="1">
                <a:spLocks noRot="1" noChangeAspect="1" noMove="1" noResize="1" noEditPoints="1" noAdjustHandles="1" noChangeArrowheads="1" noChangeShapeType="1" noTextEdit="1"/>
              </p:cNvSpPr>
              <p:nvPr/>
            </p:nvSpPr>
            <p:spPr>
              <a:xfrm>
                <a:off x="9264501" y="3985696"/>
                <a:ext cx="781561" cy="276999"/>
              </a:xfrm>
              <a:prstGeom prst="rect">
                <a:avLst/>
              </a:prstGeom>
              <a:blipFill>
                <a:blip r:embed="rId3"/>
                <a:stretch>
                  <a:fillRect l="-7031" r="-6250" b="-11111"/>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31E70375-88AB-97E4-BA38-609781B506BE}"/>
              </a:ext>
            </a:extLst>
          </p:cNvPr>
          <p:cNvSpPr/>
          <p:nvPr/>
        </p:nvSpPr>
        <p:spPr>
          <a:xfrm>
            <a:off x="8407024" y="4466320"/>
            <a:ext cx="79513" cy="1421295"/>
          </a:xfrm>
          <a:custGeom>
            <a:avLst/>
            <a:gdLst>
              <a:gd name="connsiteX0" fmla="*/ 0 w 79513"/>
              <a:gd name="connsiteY0" fmla="*/ 0 h 1421295"/>
              <a:gd name="connsiteX1" fmla="*/ 79513 w 79513"/>
              <a:gd name="connsiteY1" fmla="*/ 0 h 1421295"/>
              <a:gd name="connsiteX2" fmla="*/ 79513 w 79513"/>
              <a:gd name="connsiteY2" fmla="*/ 473765 h 1421295"/>
              <a:gd name="connsiteX3" fmla="*/ 79513 w 79513"/>
              <a:gd name="connsiteY3" fmla="*/ 933317 h 1421295"/>
              <a:gd name="connsiteX4" fmla="*/ 79513 w 79513"/>
              <a:gd name="connsiteY4" fmla="*/ 1421295 h 1421295"/>
              <a:gd name="connsiteX5" fmla="*/ 0 w 79513"/>
              <a:gd name="connsiteY5" fmla="*/ 1421295 h 1421295"/>
              <a:gd name="connsiteX6" fmla="*/ 0 w 79513"/>
              <a:gd name="connsiteY6" fmla="*/ 975956 h 1421295"/>
              <a:gd name="connsiteX7" fmla="*/ 0 w 79513"/>
              <a:gd name="connsiteY7" fmla="*/ 487978 h 1421295"/>
              <a:gd name="connsiteX8" fmla="*/ 0 w 79513"/>
              <a:gd name="connsiteY8" fmla="*/ 0 h 142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13" h="1421295" fill="none" extrusionOk="0">
                <a:moveTo>
                  <a:pt x="0" y="0"/>
                </a:moveTo>
                <a:cubicBezTo>
                  <a:pt x="22893" y="-2654"/>
                  <a:pt x="42304" y="4733"/>
                  <a:pt x="79513" y="0"/>
                </a:cubicBezTo>
                <a:cubicBezTo>
                  <a:pt x="95612" y="161740"/>
                  <a:pt x="31756" y="293069"/>
                  <a:pt x="79513" y="473765"/>
                </a:cubicBezTo>
                <a:cubicBezTo>
                  <a:pt x="127270" y="654461"/>
                  <a:pt x="63912" y="818397"/>
                  <a:pt x="79513" y="933317"/>
                </a:cubicBezTo>
                <a:cubicBezTo>
                  <a:pt x="95114" y="1048237"/>
                  <a:pt x="27531" y="1207504"/>
                  <a:pt x="79513" y="1421295"/>
                </a:cubicBezTo>
                <a:cubicBezTo>
                  <a:pt x="54249" y="1426501"/>
                  <a:pt x="22179" y="1413819"/>
                  <a:pt x="0" y="1421295"/>
                </a:cubicBezTo>
                <a:cubicBezTo>
                  <a:pt x="-20910" y="1239889"/>
                  <a:pt x="19423" y="1067320"/>
                  <a:pt x="0" y="975956"/>
                </a:cubicBezTo>
                <a:cubicBezTo>
                  <a:pt x="-19423" y="884592"/>
                  <a:pt x="15603" y="594980"/>
                  <a:pt x="0" y="487978"/>
                </a:cubicBezTo>
                <a:cubicBezTo>
                  <a:pt x="-15603" y="380976"/>
                  <a:pt x="51057" y="216319"/>
                  <a:pt x="0" y="0"/>
                </a:cubicBezTo>
                <a:close/>
              </a:path>
              <a:path w="79513" h="1421295" stroke="0" extrusionOk="0">
                <a:moveTo>
                  <a:pt x="0" y="0"/>
                </a:moveTo>
                <a:cubicBezTo>
                  <a:pt x="20943" y="-4188"/>
                  <a:pt x="57606" y="8114"/>
                  <a:pt x="79513" y="0"/>
                </a:cubicBezTo>
                <a:cubicBezTo>
                  <a:pt x="101910" y="156038"/>
                  <a:pt x="59363" y="330173"/>
                  <a:pt x="79513" y="487978"/>
                </a:cubicBezTo>
                <a:cubicBezTo>
                  <a:pt x="99663" y="645783"/>
                  <a:pt x="78562" y="794854"/>
                  <a:pt x="79513" y="961743"/>
                </a:cubicBezTo>
                <a:cubicBezTo>
                  <a:pt x="80464" y="1128633"/>
                  <a:pt x="38528" y="1294718"/>
                  <a:pt x="79513" y="1421295"/>
                </a:cubicBezTo>
                <a:cubicBezTo>
                  <a:pt x="43012" y="1427275"/>
                  <a:pt x="30262" y="1419239"/>
                  <a:pt x="0" y="1421295"/>
                </a:cubicBezTo>
                <a:cubicBezTo>
                  <a:pt x="-54197" y="1307156"/>
                  <a:pt x="50052" y="1072843"/>
                  <a:pt x="0" y="919104"/>
                </a:cubicBezTo>
                <a:cubicBezTo>
                  <a:pt x="-50052" y="765365"/>
                  <a:pt x="42278" y="617042"/>
                  <a:pt x="0" y="487978"/>
                </a:cubicBezTo>
                <a:cubicBezTo>
                  <a:pt x="-42278" y="358914"/>
                  <a:pt x="52229" y="204326"/>
                  <a:pt x="0" y="0"/>
                </a:cubicBezTo>
                <a:close/>
              </a:path>
            </a:pathLst>
          </a:custGeom>
          <a:pattFill prst="pct25">
            <a:fgClr>
              <a:schemeClr val="accent1"/>
            </a:fgClr>
            <a:bgClr>
              <a:schemeClr val="bg1"/>
            </a:bgClr>
          </a:pattFill>
          <a:ln>
            <a:extLst>
              <a:ext uri="{C807C97D-BFC1-408E-A445-0C87EB9F89A2}">
                <ask:lineSketchStyleProps xmlns:ask="http://schemas.microsoft.com/office/drawing/2018/sketchyshapes" sd="85285468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3BB3D12-D55C-4885-9F06-F989798C6335}"/>
              </a:ext>
            </a:extLst>
          </p:cNvPr>
          <p:cNvSpPr/>
          <p:nvPr/>
        </p:nvSpPr>
        <p:spPr>
          <a:xfrm>
            <a:off x="10949123" y="4470260"/>
            <a:ext cx="79513" cy="1421295"/>
          </a:xfrm>
          <a:custGeom>
            <a:avLst/>
            <a:gdLst>
              <a:gd name="connsiteX0" fmla="*/ 0 w 79513"/>
              <a:gd name="connsiteY0" fmla="*/ 0 h 1421295"/>
              <a:gd name="connsiteX1" fmla="*/ 79513 w 79513"/>
              <a:gd name="connsiteY1" fmla="*/ 0 h 1421295"/>
              <a:gd name="connsiteX2" fmla="*/ 79513 w 79513"/>
              <a:gd name="connsiteY2" fmla="*/ 473765 h 1421295"/>
              <a:gd name="connsiteX3" fmla="*/ 79513 w 79513"/>
              <a:gd name="connsiteY3" fmla="*/ 933317 h 1421295"/>
              <a:gd name="connsiteX4" fmla="*/ 79513 w 79513"/>
              <a:gd name="connsiteY4" fmla="*/ 1421295 h 1421295"/>
              <a:gd name="connsiteX5" fmla="*/ 0 w 79513"/>
              <a:gd name="connsiteY5" fmla="*/ 1421295 h 1421295"/>
              <a:gd name="connsiteX6" fmla="*/ 0 w 79513"/>
              <a:gd name="connsiteY6" fmla="*/ 975956 h 1421295"/>
              <a:gd name="connsiteX7" fmla="*/ 0 w 79513"/>
              <a:gd name="connsiteY7" fmla="*/ 487978 h 1421295"/>
              <a:gd name="connsiteX8" fmla="*/ 0 w 79513"/>
              <a:gd name="connsiteY8" fmla="*/ 0 h 142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13" h="1421295" fill="none" extrusionOk="0">
                <a:moveTo>
                  <a:pt x="0" y="0"/>
                </a:moveTo>
                <a:cubicBezTo>
                  <a:pt x="22893" y="-2654"/>
                  <a:pt x="42304" y="4733"/>
                  <a:pt x="79513" y="0"/>
                </a:cubicBezTo>
                <a:cubicBezTo>
                  <a:pt x="95612" y="161740"/>
                  <a:pt x="31756" y="293069"/>
                  <a:pt x="79513" y="473765"/>
                </a:cubicBezTo>
                <a:cubicBezTo>
                  <a:pt x="127270" y="654461"/>
                  <a:pt x="63912" y="818397"/>
                  <a:pt x="79513" y="933317"/>
                </a:cubicBezTo>
                <a:cubicBezTo>
                  <a:pt x="95114" y="1048237"/>
                  <a:pt x="27531" y="1207504"/>
                  <a:pt x="79513" y="1421295"/>
                </a:cubicBezTo>
                <a:cubicBezTo>
                  <a:pt x="54249" y="1426501"/>
                  <a:pt x="22179" y="1413819"/>
                  <a:pt x="0" y="1421295"/>
                </a:cubicBezTo>
                <a:cubicBezTo>
                  <a:pt x="-20910" y="1239889"/>
                  <a:pt x="19423" y="1067320"/>
                  <a:pt x="0" y="975956"/>
                </a:cubicBezTo>
                <a:cubicBezTo>
                  <a:pt x="-19423" y="884592"/>
                  <a:pt x="15603" y="594980"/>
                  <a:pt x="0" y="487978"/>
                </a:cubicBezTo>
                <a:cubicBezTo>
                  <a:pt x="-15603" y="380976"/>
                  <a:pt x="51057" y="216319"/>
                  <a:pt x="0" y="0"/>
                </a:cubicBezTo>
                <a:close/>
              </a:path>
              <a:path w="79513" h="1421295" stroke="0" extrusionOk="0">
                <a:moveTo>
                  <a:pt x="0" y="0"/>
                </a:moveTo>
                <a:cubicBezTo>
                  <a:pt x="20943" y="-4188"/>
                  <a:pt x="57606" y="8114"/>
                  <a:pt x="79513" y="0"/>
                </a:cubicBezTo>
                <a:cubicBezTo>
                  <a:pt x="101910" y="156038"/>
                  <a:pt x="59363" y="330173"/>
                  <a:pt x="79513" y="487978"/>
                </a:cubicBezTo>
                <a:cubicBezTo>
                  <a:pt x="99663" y="645783"/>
                  <a:pt x="78562" y="794854"/>
                  <a:pt x="79513" y="961743"/>
                </a:cubicBezTo>
                <a:cubicBezTo>
                  <a:pt x="80464" y="1128633"/>
                  <a:pt x="38528" y="1294718"/>
                  <a:pt x="79513" y="1421295"/>
                </a:cubicBezTo>
                <a:cubicBezTo>
                  <a:pt x="43012" y="1427275"/>
                  <a:pt x="30262" y="1419239"/>
                  <a:pt x="0" y="1421295"/>
                </a:cubicBezTo>
                <a:cubicBezTo>
                  <a:pt x="-54197" y="1307156"/>
                  <a:pt x="50052" y="1072843"/>
                  <a:pt x="0" y="919104"/>
                </a:cubicBezTo>
                <a:cubicBezTo>
                  <a:pt x="-50052" y="765365"/>
                  <a:pt x="42278" y="617042"/>
                  <a:pt x="0" y="487978"/>
                </a:cubicBezTo>
                <a:cubicBezTo>
                  <a:pt x="-42278" y="358914"/>
                  <a:pt x="52229" y="204326"/>
                  <a:pt x="0" y="0"/>
                </a:cubicBezTo>
                <a:close/>
              </a:path>
            </a:pathLst>
          </a:custGeom>
          <a:pattFill prst="pct25">
            <a:fgClr>
              <a:schemeClr val="accent1"/>
            </a:fgClr>
            <a:bgClr>
              <a:schemeClr val="bg1"/>
            </a:bgClr>
          </a:pattFill>
          <a:ln>
            <a:extLst>
              <a:ext uri="{C807C97D-BFC1-408E-A445-0C87EB9F89A2}">
                <ask:lineSketchStyleProps xmlns:ask="http://schemas.microsoft.com/office/drawing/2018/sketchyshapes" sd="85285468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13BCE1A-F9CF-6157-04F3-0BB521B3E643}"/>
              </a:ext>
            </a:extLst>
          </p:cNvPr>
          <p:cNvSpPr/>
          <p:nvPr/>
        </p:nvSpPr>
        <p:spPr>
          <a:xfrm flipV="1">
            <a:off x="8498446" y="4466321"/>
            <a:ext cx="2459000" cy="104260"/>
          </a:xfrm>
          <a:custGeom>
            <a:avLst/>
            <a:gdLst>
              <a:gd name="connsiteX0" fmla="*/ 0 w 2459000"/>
              <a:gd name="connsiteY0" fmla="*/ 0 h 104260"/>
              <a:gd name="connsiteX1" fmla="*/ 491800 w 2459000"/>
              <a:gd name="connsiteY1" fmla="*/ 0 h 104260"/>
              <a:gd name="connsiteX2" fmla="*/ 959010 w 2459000"/>
              <a:gd name="connsiteY2" fmla="*/ 0 h 104260"/>
              <a:gd name="connsiteX3" fmla="*/ 1499990 w 2459000"/>
              <a:gd name="connsiteY3" fmla="*/ 0 h 104260"/>
              <a:gd name="connsiteX4" fmla="*/ 1967200 w 2459000"/>
              <a:gd name="connsiteY4" fmla="*/ 0 h 104260"/>
              <a:gd name="connsiteX5" fmla="*/ 2459000 w 2459000"/>
              <a:gd name="connsiteY5" fmla="*/ 0 h 104260"/>
              <a:gd name="connsiteX6" fmla="*/ 2459000 w 2459000"/>
              <a:gd name="connsiteY6" fmla="*/ 104260 h 104260"/>
              <a:gd name="connsiteX7" fmla="*/ 1991790 w 2459000"/>
              <a:gd name="connsiteY7" fmla="*/ 104260 h 104260"/>
              <a:gd name="connsiteX8" fmla="*/ 1475400 w 2459000"/>
              <a:gd name="connsiteY8" fmla="*/ 104260 h 104260"/>
              <a:gd name="connsiteX9" fmla="*/ 959010 w 2459000"/>
              <a:gd name="connsiteY9" fmla="*/ 104260 h 104260"/>
              <a:gd name="connsiteX10" fmla="*/ 467210 w 2459000"/>
              <a:gd name="connsiteY10" fmla="*/ 104260 h 104260"/>
              <a:gd name="connsiteX11" fmla="*/ 0 w 2459000"/>
              <a:gd name="connsiteY11" fmla="*/ 104260 h 104260"/>
              <a:gd name="connsiteX12" fmla="*/ 0 w 2459000"/>
              <a:gd name="connsiteY12" fmla="*/ 0 h 10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59000" h="104260" fill="none" extrusionOk="0">
                <a:moveTo>
                  <a:pt x="0" y="0"/>
                </a:moveTo>
                <a:cubicBezTo>
                  <a:pt x="204762" y="-4036"/>
                  <a:pt x="368669" y="56361"/>
                  <a:pt x="491800" y="0"/>
                </a:cubicBezTo>
                <a:cubicBezTo>
                  <a:pt x="614931" y="-56361"/>
                  <a:pt x="823554" y="43358"/>
                  <a:pt x="959010" y="0"/>
                </a:cubicBezTo>
                <a:cubicBezTo>
                  <a:pt x="1094466" y="-43358"/>
                  <a:pt x="1382578" y="3699"/>
                  <a:pt x="1499990" y="0"/>
                </a:cubicBezTo>
                <a:cubicBezTo>
                  <a:pt x="1617402" y="-3699"/>
                  <a:pt x="1780100" y="47297"/>
                  <a:pt x="1967200" y="0"/>
                </a:cubicBezTo>
                <a:cubicBezTo>
                  <a:pt x="2154300" y="-47297"/>
                  <a:pt x="2240512" y="5474"/>
                  <a:pt x="2459000" y="0"/>
                </a:cubicBezTo>
                <a:cubicBezTo>
                  <a:pt x="2468875" y="49688"/>
                  <a:pt x="2446829" y="74791"/>
                  <a:pt x="2459000" y="104260"/>
                </a:cubicBezTo>
                <a:cubicBezTo>
                  <a:pt x="2318614" y="104791"/>
                  <a:pt x="2169928" y="86491"/>
                  <a:pt x="1991790" y="104260"/>
                </a:cubicBezTo>
                <a:cubicBezTo>
                  <a:pt x="1813652" y="122029"/>
                  <a:pt x="1600547" y="91047"/>
                  <a:pt x="1475400" y="104260"/>
                </a:cubicBezTo>
                <a:cubicBezTo>
                  <a:pt x="1350253" y="117473"/>
                  <a:pt x="1098831" y="94518"/>
                  <a:pt x="959010" y="104260"/>
                </a:cubicBezTo>
                <a:cubicBezTo>
                  <a:pt x="819189" y="114002"/>
                  <a:pt x="667215" y="93432"/>
                  <a:pt x="467210" y="104260"/>
                </a:cubicBezTo>
                <a:cubicBezTo>
                  <a:pt x="267205" y="115088"/>
                  <a:pt x="112968" y="85489"/>
                  <a:pt x="0" y="104260"/>
                </a:cubicBezTo>
                <a:cubicBezTo>
                  <a:pt x="-1646" y="58534"/>
                  <a:pt x="612" y="35475"/>
                  <a:pt x="0" y="0"/>
                </a:cubicBezTo>
                <a:close/>
              </a:path>
              <a:path w="2459000" h="104260" stroke="0" extrusionOk="0">
                <a:moveTo>
                  <a:pt x="0" y="0"/>
                </a:moveTo>
                <a:cubicBezTo>
                  <a:pt x="114832" y="-25221"/>
                  <a:pt x="293975" y="38838"/>
                  <a:pt x="442620" y="0"/>
                </a:cubicBezTo>
                <a:cubicBezTo>
                  <a:pt x="591265" y="-38838"/>
                  <a:pt x="761267" y="10007"/>
                  <a:pt x="959010" y="0"/>
                </a:cubicBezTo>
                <a:cubicBezTo>
                  <a:pt x="1156753" y="-10007"/>
                  <a:pt x="1252091" y="31048"/>
                  <a:pt x="1475400" y="0"/>
                </a:cubicBezTo>
                <a:cubicBezTo>
                  <a:pt x="1698709" y="-31048"/>
                  <a:pt x="1764325" y="35505"/>
                  <a:pt x="2016380" y="0"/>
                </a:cubicBezTo>
                <a:cubicBezTo>
                  <a:pt x="2268435" y="-35505"/>
                  <a:pt x="2329522" y="11724"/>
                  <a:pt x="2459000" y="0"/>
                </a:cubicBezTo>
                <a:cubicBezTo>
                  <a:pt x="2467835" y="50318"/>
                  <a:pt x="2455555" y="65423"/>
                  <a:pt x="2459000" y="104260"/>
                </a:cubicBezTo>
                <a:cubicBezTo>
                  <a:pt x="2360078" y="113999"/>
                  <a:pt x="2217253" y="77439"/>
                  <a:pt x="2016380" y="104260"/>
                </a:cubicBezTo>
                <a:cubicBezTo>
                  <a:pt x="1815507" y="131081"/>
                  <a:pt x="1701408" y="51332"/>
                  <a:pt x="1524580" y="104260"/>
                </a:cubicBezTo>
                <a:cubicBezTo>
                  <a:pt x="1347752" y="157188"/>
                  <a:pt x="1223269" y="78232"/>
                  <a:pt x="983600" y="104260"/>
                </a:cubicBezTo>
                <a:cubicBezTo>
                  <a:pt x="743931" y="130288"/>
                  <a:pt x="693110" y="85890"/>
                  <a:pt x="540980" y="104260"/>
                </a:cubicBezTo>
                <a:cubicBezTo>
                  <a:pt x="388850" y="122630"/>
                  <a:pt x="132498" y="56565"/>
                  <a:pt x="0" y="104260"/>
                </a:cubicBezTo>
                <a:cubicBezTo>
                  <a:pt x="-5369" y="73103"/>
                  <a:pt x="12367" y="22935"/>
                  <a:pt x="0" y="0"/>
                </a:cubicBezTo>
                <a:close/>
              </a:path>
            </a:pathLst>
          </a:custGeom>
          <a:pattFill prst="pct25">
            <a:fgClr>
              <a:schemeClr val="accent1"/>
            </a:fgClr>
            <a:bgClr>
              <a:schemeClr val="bg1"/>
            </a:bgClr>
          </a:pattFill>
          <a:ln>
            <a:extLst>
              <a:ext uri="{C807C97D-BFC1-408E-A445-0C87EB9F89A2}">
                <ask:lineSketchStyleProps xmlns:ask="http://schemas.microsoft.com/office/drawing/2018/sketchyshapes" sd="85285468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1501DA-F89B-232E-481C-059B3FF49154}"/>
                  </a:ext>
                </a:extLst>
              </p:cNvPr>
              <p:cNvSpPr txBox="1"/>
              <p:nvPr/>
            </p:nvSpPr>
            <p:spPr>
              <a:xfrm>
                <a:off x="211257" y="4466320"/>
                <a:ext cx="6087891" cy="1477328"/>
              </a:xfrm>
              <a:prstGeom prst="rect">
                <a:avLst/>
              </a:prstGeom>
              <a:noFill/>
            </p:spPr>
            <p:txBody>
              <a:bodyPr wrap="square" rtlCol="0">
                <a:spAutoFit/>
              </a:bodyPr>
              <a:lstStyle/>
              <a:p>
                <a14:m>
                  <m:oMath xmlns:m="http://schemas.openxmlformats.org/officeDocument/2006/math">
                    <m:r>
                      <m:rPr>
                        <m:sty m:val="p"/>
                      </m:rPr>
                      <a:rPr lang="en-US" b="0" i="0" smtClean="0">
                        <a:latin typeface="Cambria Math" panose="02040503050406030204" pitchFamily="18" charset="0"/>
                      </a:rPr>
                      <m:t>TL</m:t>
                    </m:r>
                    <m:r>
                      <a:rPr lang="en-US" b="0" i="1" smtClean="0">
                        <a:latin typeface="Cambria Math" panose="02040503050406030204" pitchFamily="18" charset="0"/>
                      </a:rPr>
                      <m:t>= </m:t>
                    </m:r>
                  </m:oMath>
                </a14:m>
                <a:r>
                  <a:rPr lang="en-US" dirty="0">
                    <a:latin typeface="Atkinson Hyperlegible" pitchFamily="50" charset="0"/>
                  </a:rPr>
                  <a:t>Transmission loss of the enclosure walls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latin typeface="Atkinson Hyperlegible" pitchFamily="50" charset="0"/>
                  </a:rPr>
                  <a:t> Interior surface area of the enclosure walls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latin typeface="Atkinson Hyperlegible" pitchFamily="50" charset="0"/>
                  </a:rPr>
                  <a:t> Absorption coefficient of interior wall treatments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latin typeface="Atkinson Hyperlegible" pitchFamily="50" charset="0"/>
                  </a:rPr>
                  <a:t> Surface area of the sound source</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latin typeface="Atkinson Hyperlegible" pitchFamily="50" charset="0"/>
                  </a:rPr>
                  <a:t>  Absorption coefficient of the source surface</a:t>
                </a:r>
              </a:p>
            </p:txBody>
          </p:sp>
        </mc:Choice>
        <mc:Fallback xmlns="">
          <p:sp>
            <p:nvSpPr>
              <p:cNvPr id="21" name="TextBox 20">
                <a:extLst>
                  <a:ext uri="{FF2B5EF4-FFF2-40B4-BE49-F238E27FC236}">
                    <a16:creationId xmlns:a16="http://schemas.microsoft.com/office/drawing/2014/main" id="{651501DA-F89B-232E-481C-059B3FF49154}"/>
                  </a:ext>
                </a:extLst>
              </p:cNvPr>
              <p:cNvSpPr txBox="1">
                <a:spLocks noRot="1" noChangeAspect="1" noMove="1" noResize="1" noEditPoints="1" noAdjustHandles="1" noChangeArrowheads="1" noChangeShapeType="1" noTextEdit="1"/>
              </p:cNvSpPr>
              <p:nvPr/>
            </p:nvSpPr>
            <p:spPr>
              <a:xfrm>
                <a:off x="211257" y="4466320"/>
                <a:ext cx="6087891" cy="1477328"/>
              </a:xfrm>
              <a:prstGeom prst="rect">
                <a:avLst/>
              </a:prstGeom>
              <a:blipFill>
                <a:blip r:embed="rId4"/>
                <a:stretch>
                  <a:fillRect t="-1653" b="-6612"/>
                </a:stretch>
              </a:blipFill>
            </p:spPr>
            <p:txBody>
              <a:bodyPr/>
              <a:lstStyle/>
              <a:p>
                <a:r>
                  <a:rPr lang="en-US">
                    <a:noFill/>
                  </a:rPr>
                  <a:t> </a:t>
                </a:r>
              </a:p>
            </p:txBody>
          </p:sp>
        </mc:Fallback>
      </mc:AlternateContent>
    </p:spTree>
    <p:extLst>
      <p:ext uri="{BB962C8B-B14F-4D97-AF65-F5344CB8AC3E}">
        <p14:creationId xmlns:p14="http://schemas.microsoft.com/office/powerpoint/2010/main" val="1426010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58BFE-67FF-8662-DCD0-E123D5F39A6C}"/>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DE9D0828-FB0C-11BE-011B-26E83BD2819E}"/>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C489E4FC-0538-996D-3623-B06847708853}"/>
              </a:ext>
            </a:extLst>
          </p:cNvPr>
          <p:cNvSpPr>
            <a:spLocks noGrp="1"/>
          </p:cNvSpPr>
          <p:nvPr>
            <p:ph type="sldNum" sz="quarter" idx="12"/>
          </p:nvPr>
        </p:nvSpPr>
        <p:spPr/>
        <p:txBody>
          <a:bodyPr/>
          <a:lstStyle/>
          <a:p>
            <a:fld id="{B62F1270-CA5A-4BF1-AAF5-16F08E48CB78}" type="slidenum">
              <a:rPr lang="en-US" smtClean="0"/>
              <a:t>27</a:t>
            </a:fld>
            <a:endParaRPr lang="en-US"/>
          </a:p>
        </p:txBody>
      </p:sp>
      <p:pic>
        <p:nvPicPr>
          <p:cNvPr id="11" name="Picture 10">
            <a:extLst>
              <a:ext uri="{FF2B5EF4-FFF2-40B4-BE49-F238E27FC236}">
                <a16:creationId xmlns:a16="http://schemas.microsoft.com/office/drawing/2014/main" id="{776C5210-A9C9-AE6C-EDE1-F00659BABA69}"/>
              </a:ext>
            </a:extLst>
          </p:cNvPr>
          <p:cNvPicPr>
            <a:picLocks noChangeAspect="1"/>
          </p:cNvPicPr>
          <p:nvPr/>
        </p:nvPicPr>
        <p:blipFill>
          <a:blip r:embed="rId2"/>
          <a:stretch>
            <a:fillRect/>
          </a:stretch>
        </p:blipFill>
        <p:spPr>
          <a:xfrm>
            <a:off x="51831" y="0"/>
            <a:ext cx="7973538" cy="282932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43EF5BA-BC01-6A29-C185-0F13F742ECEA}"/>
                  </a:ext>
                </a:extLst>
              </p:cNvPr>
              <p:cNvSpPr txBox="1"/>
              <p:nvPr/>
            </p:nvSpPr>
            <p:spPr>
              <a:xfrm>
                <a:off x="557505" y="2906689"/>
                <a:ext cx="6097554" cy="7087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I</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m:t>
                          </m:r>
                        </m:e>
                        <m:sub>
                          <m:r>
                            <m:rPr>
                              <m:sty m:val="p"/>
                            </m:rPr>
                            <a:rPr lang="en-US" b="0" i="0" smtClean="0">
                              <a:latin typeface="Cambria Math" panose="02040503050406030204" pitchFamily="18" charset="0"/>
                            </a:rPr>
                            <m:t>large</m:t>
                          </m:r>
                        </m:sub>
                      </m:sSub>
                      <m:r>
                        <a:rPr lang="en-US" b="0" i="1" smtClean="0">
                          <a:latin typeface="Cambria Math" panose="02040503050406030204" pitchFamily="18" charset="0"/>
                        </a:rPr>
                        <m:t>=10</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10</m:t>
                              </m:r>
                            </m:sub>
                          </m:sSub>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𝑤</m:t>
                                      </m:r>
                                    </m:sub>
                                  </m:sSub>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𝑤</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den>
                              </m:f>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TL</m:t>
                                          </m:r>
                                        </m:num>
                                        <m:den>
                                          <m:r>
                                            <a:rPr lang="en-US" b="0" i="1" smtClean="0">
                                              <a:latin typeface="Cambria Math" panose="02040503050406030204" pitchFamily="18" charset="0"/>
                                            </a:rPr>
                                            <m:t>10</m:t>
                                          </m:r>
                                        </m:den>
                                      </m:f>
                                    </m:e>
                                  </m:d>
                                </m:sup>
                              </m:sSup>
                            </m:e>
                          </m:d>
                        </m:e>
                      </m:func>
                    </m:oMath>
                  </m:oMathPara>
                </a14:m>
                <a:endParaRPr lang="en-US" dirty="0"/>
              </a:p>
            </p:txBody>
          </p:sp>
        </mc:Choice>
        <mc:Fallback xmlns="">
          <p:sp>
            <p:nvSpPr>
              <p:cNvPr id="13" name="TextBox 12">
                <a:extLst>
                  <a:ext uri="{FF2B5EF4-FFF2-40B4-BE49-F238E27FC236}">
                    <a16:creationId xmlns:a16="http://schemas.microsoft.com/office/drawing/2014/main" id="{F43EF5BA-BC01-6A29-C185-0F13F742ECEA}"/>
                  </a:ext>
                </a:extLst>
              </p:cNvPr>
              <p:cNvSpPr txBox="1">
                <a:spLocks noRot="1" noChangeAspect="1" noMove="1" noResize="1" noEditPoints="1" noAdjustHandles="1" noChangeArrowheads="1" noChangeShapeType="1" noTextEdit="1"/>
              </p:cNvSpPr>
              <p:nvPr/>
            </p:nvSpPr>
            <p:spPr>
              <a:xfrm>
                <a:off x="557505" y="2906689"/>
                <a:ext cx="6097554" cy="7087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77122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97547-356A-B634-1FD6-FB0D154E7712}"/>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19EE37D-5A41-EF61-3BBB-615ADB617456}"/>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EA66682D-BED6-6925-4974-2C62C75C4311}"/>
              </a:ext>
            </a:extLst>
          </p:cNvPr>
          <p:cNvSpPr>
            <a:spLocks noGrp="1"/>
          </p:cNvSpPr>
          <p:nvPr>
            <p:ph type="sldNum" sz="quarter" idx="12"/>
          </p:nvPr>
        </p:nvSpPr>
        <p:spPr/>
        <p:txBody>
          <a:bodyPr/>
          <a:lstStyle/>
          <a:p>
            <a:fld id="{B62F1270-CA5A-4BF1-AAF5-16F08E48CB78}" type="slidenum">
              <a:rPr lang="en-US" smtClean="0"/>
              <a:t>28</a:t>
            </a:fld>
            <a:endParaRPr lang="en-US"/>
          </a:p>
        </p:txBody>
      </p:sp>
      <p:pic>
        <p:nvPicPr>
          <p:cNvPr id="3" name="Picture 2">
            <a:extLst>
              <a:ext uri="{FF2B5EF4-FFF2-40B4-BE49-F238E27FC236}">
                <a16:creationId xmlns:a16="http://schemas.microsoft.com/office/drawing/2014/main" id="{891F6344-F68D-B931-7B45-79B616AB98E3}"/>
              </a:ext>
            </a:extLst>
          </p:cNvPr>
          <p:cNvPicPr>
            <a:picLocks noChangeAspect="1"/>
          </p:cNvPicPr>
          <p:nvPr/>
        </p:nvPicPr>
        <p:blipFill>
          <a:blip r:embed="rId2"/>
          <a:stretch>
            <a:fillRect/>
          </a:stretch>
        </p:blipFill>
        <p:spPr>
          <a:xfrm>
            <a:off x="1" y="136525"/>
            <a:ext cx="5299788" cy="3446343"/>
          </a:xfrm>
          <a:prstGeom prst="rect">
            <a:avLst/>
          </a:prstGeom>
        </p:spPr>
      </p:pic>
      <p:pic>
        <p:nvPicPr>
          <p:cNvPr id="7" name="Picture 6">
            <a:extLst>
              <a:ext uri="{FF2B5EF4-FFF2-40B4-BE49-F238E27FC236}">
                <a16:creationId xmlns:a16="http://schemas.microsoft.com/office/drawing/2014/main" id="{ED2673F9-4775-4349-9844-BD1E6E10D1B3}"/>
              </a:ext>
            </a:extLst>
          </p:cNvPr>
          <p:cNvPicPr>
            <a:picLocks noChangeAspect="1"/>
          </p:cNvPicPr>
          <p:nvPr/>
        </p:nvPicPr>
        <p:blipFill>
          <a:blip r:embed="rId3"/>
          <a:stretch>
            <a:fillRect/>
          </a:stretch>
        </p:blipFill>
        <p:spPr>
          <a:xfrm>
            <a:off x="0" y="3582868"/>
            <a:ext cx="8890908" cy="240738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D03031-533F-E43C-6E94-D6FECF289F0B}"/>
                  </a:ext>
                </a:extLst>
              </p:cNvPr>
              <p:cNvSpPr txBox="1"/>
              <p:nvPr/>
            </p:nvSpPr>
            <p:spPr>
              <a:xfrm>
                <a:off x="5561823" y="519711"/>
                <a:ext cx="3048777" cy="646331"/>
              </a:xfrm>
              <a:prstGeom prst="rect">
                <a:avLst/>
              </a:prstGeom>
              <a:noFill/>
            </p:spPr>
            <p:txBody>
              <a:bodyPr wrap="square">
                <a:spAutoFit/>
              </a:bodyPr>
              <a:lstStyle/>
              <a:p>
                <a:pPr marL="0" indent="0">
                  <a:buNone/>
                </a:pPr>
                <a:r>
                  <a:rPr lang="en-US" dirty="0"/>
                  <a:t>Use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=0.99</m:t>
                    </m:r>
                  </m:oMath>
                </a14:m>
                <a:r>
                  <a:rPr lang="en-US" dirty="0"/>
                  <a:t> when reported values are greater than 1.</a:t>
                </a:r>
              </a:p>
            </p:txBody>
          </p:sp>
        </mc:Choice>
        <mc:Fallback xmlns="">
          <p:sp>
            <p:nvSpPr>
              <p:cNvPr id="9" name="TextBox 8">
                <a:extLst>
                  <a:ext uri="{FF2B5EF4-FFF2-40B4-BE49-F238E27FC236}">
                    <a16:creationId xmlns:a16="http://schemas.microsoft.com/office/drawing/2014/main" id="{0AD03031-533F-E43C-6E94-D6FECF289F0B}"/>
                  </a:ext>
                </a:extLst>
              </p:cNvPr>
              <p:cNvSpPr txBox="1">
                <a:spLocks noRot="1" noChangeAspect="1" noMove="1" noResize="1" noEditPoints="1" noAdjustHandles="1" noChangeArrowheads="1" noChangeShapeType="1" noTextEdit="1"/>
              </p:cNvSpPr>
              <p:nvPr/>
            </p:nvSpPr>
            <p:spPr>
              <a:xfrm>
                <a:off x="5561823" y="519711"/>
                <a:ext cx="3048777" cy="646331"/>
              </a:xfrm>
              <a:prstGeom prst="rect">
                <a:avLst/>
              </a:prstGeom>
              <a:blipFill>
                <a:blip r:embed="rId4"/>
                <a:stretch>
                  <a:fillRect l="-1597"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4200582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FEECA-53EA-882C-586B-F5AD1F1D04EC}"/>
              </a:ext>
            </a:extLst>
          </p:cNvPr>
          <p:cNvSpPr>
            <a:spLocks noGrp="1"/>
          </p:cNvSpPr>
          <p:nvPr>
            <p:ph type="title"/>
          </p:nvPr>
        </p:nvSpPr>
        <p:spPr/>
        <p:txBody>
          <a:bodyPr/>
          <a:lstStyle/>
          <a:p>
            <a:r>
              <a:rPr lang="en-US" dirty="0"/>
              <a:t>Leaks and ventilation holes reduce IL at low frequencies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D6AC2B-8385-FFB2-F44D-ED8793A1B267}"/>
                  </a:ext>
                </a:extLst>
              </p:cNvPr>
              <p:cNvSpPr>
                <a:spLocks noGrp="1"/>
              </p:cNvSpPr>
              <p:nvPr>
                <p:ph idx="1"/>
              </p:nvPr>
            </p:nvSpPr>
            <p:spPr/>
            <p:txBody>
              <a:bodyPr/>
              <a:lstStyle/>
              <a:p>
                <a:r>
                  <a:rPr lang="en-US" dirty="0"/>
                  <a:t>Insertion loss of a leaky small enclosure is</a:t>
                </a:r>
              </a:p>
              <a:p>
                <a:pPr marL="0" indent="0">
                  <a:buNone/>
                </a:pPr>
                <a14:m>
                  <m:oMath xmlns:m="http://schemas.openxmlformats.org/officeDocument/2006/math">
                    <m:r>
                      <m:rPr>
                        <m:sty m:val="p"/>
                      </m:rPr>
                      <a:rPr lang="en-US" b="0" i="0" smtClean="0">
                        <a:latin typeface="Cambria Math" panose="02040503050406030204" pitchFamily="18" charset="0"/>
                      </a:rPr>
                      <m:t>I</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m:t>
                        </m:r>
                      </m:e>
                      <m:sub>
                        <m:r>
                          <m:rPr>
                            <m:sty m:val="p"/>
                          </m:rPr>
                          <a:rPr lang="en-US" b="0" i="0" smtClean="0">
                            <a:latin typeface="Cambria Math" panose="02040503050406030204" pitchFamily="18" charset="0"/>
                          </a:rPr>
                          <m:t>leaky</m:t>
                        </m:r>
                      </m:sub>
                    </m:sSub>
                    <m:r>
                      <a:rPr lang="en-US" b="0" i="1" smtClean="0">
                        <a:latin typeface="Cambria Math" panose="02040503050406030204" pitchFamily="18" charset="0"/>
                      </a:rPr>
                      <m:t>=20</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10</m:t>
                            </m:r>
                          </m:sub>
                        </m:sSub>
                      </m:fName>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𝑙</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𝑎</m:t>
                                </m:r>
                              </m:sub>
                            </m:sSub>
                            <m:r>
                              <a:rPr lang="en-US" b="0" i="1" smtClean="0">
                                <a:latin typeface="Cambria Math" panose="02040503050406030204" pitchFamily="18" charset="0"/>
                              </a:rPr>
                              <m:t>+</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𝑤𝑖</m:t>
                                    </m:r>
                                  </m:sub>
                                </m:sSub>
                              </m:e>
                            </m:nary>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𝑙</m:t>
                                </m:r>
                              </m:sub>
                            </m:sSub>
                            <m:r>
                              <a:rPr lang="en-US" b="0" i="1" smtClean="0">
                                <a:latin typeface="Cambria Math" panose="02040503050406030204" pitchFamily="18" charset="0"/>
                              </a:rPr>
                              <m:t>+</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𝑤𝑖</m:t>
                                    </m:r>
                                  </m:sub>
                                </m:sSub>
                              </m:e>
                            </m:nary>
                          </m:den>
                        </m:f>
                      </m:e>
                    </m:func>
                  </m:oMath>
                </a14:m>
                <a:r>
                  <a:rPr lang="en-US" dirty="0"/>
                  <a:t> </a:t>
                </a:r>
              </a:p>
              <a:p>
                <a:r>
                  <a:rPr lang="en-US" dirty="0"/>
                  <a:t>Compliance of the leak is</a:t>
                </a:r>
                <a:endParaRPr lang="en-US" b="0" dirty="0"/>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𝑙</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𝜋</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𝑙</m:t>
                                    </m:r>
                                  </m:sub>
                                  <m:sup>
                                    <m:r>
                                      <a:rPr lang="en-US" b="0" i="1" smtClean="0">
                                        <a:latin typeface="Cambria Math" panose="02040503050406030204" pitchFamily="18" charset="0"/>
                                      </a:rPr>
                                      <m:t>2</m:t>
                                    </m:r>
                                  </m:sup>
                                </m:sSubSup>
                              </m:e>
                            </m:d>
                          </m:e>
                          <m:sup>
                            <m:r>
                              <a:rPr lang="en-US" b="0" i="1" smtClean="0">
                                <a:latin typeface="Cambria Math" panose="02040503050406030204" pitchFamily="18" charset="0"/>
                              </a:rPr>
                              <m:t>2</m:t>
                            </m:r>
                          </m:sup>
                        </m:sSup>
                      </m:num>
                      <m:den>
                        <m:r>
                          <a:rPr lang="en-US" b="0" i="1" smtClean="0">
                            <a:latin typeface="Cambria Math" panose="02040503050406030204" pitchFamily="18" charset="0"/>
                          </a:rPr>
                          <m:t>−</m:t>
                        </m:r>
                        <m:r>
                          <a:rPr lang="en-US" b="0" i="1" smtClean="0">
                            <a:latin typeface="Cambria Math" panose="02040503050406030204" pitchFamily="18" charset="0"/>
                          </a:rPr>
                          <m:t>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𝑜</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+1.2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m:t>
                                </m:r>
                              </m:sub>
                            </m:sSub>
                          </m:e>
                        </m:d>
                        <m:r>
                          <a:rPr lang="en-US" b="0" i="1" smtClean="0">
                            <a:latin typeface="Cambria Math" panose="02040503050406030204" pitchFamily="18" charset="0"/>
                          </a:rPr>
                          <m:t>𝜋</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𝑙</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𝑎</m:t>
                            </m:r>
                          </m:sub>
                        </m:sSub>
                      </m:den>
                    </m:f>
                  </m:oMath>
                </a14:m>
                <a:r>
                  <a:rPr lang="en-US" dirty="0"/>
                  <a:t> </a:t>
                </a:r>
              </a:p>
            </p:txBody>
          </p:sp>
        </mc:Choice>
        <mc:Fallback xmlns="">
          <p:sp>
            <p:nvSpPr>
              <p:cNvPr id="3" name="Content Placeholder 2">
                <a:extLst>
                  <a:ext uri="{FF2B5EF4-FFF2-40B4-BE49-F238E27FC236}">
                    <a16:creationId xmlns:a16="http://schemas.microsoft.com/office/drawing/2014/main" id="{82D6AC2B-8385-FFB2-F44D-ED8793A1B267}"/>
                  </a:ext>
                </a:extLst>
              </p:cNvPr>
              <p:cNvSpPr>
                <a:spLocks noGrp="1" noRot="1" noChangeAspect="1" noMove="1" noResize="1" noEditPoints="1" noAdjustHandles="1" noChangeArrowheads="1" noChangeShapeType="1" noTextEdit="1"/>
              </p:cNvSpPr>
              <p:nvPr>
                <p:ph idx="1"/>
              </p:nvPr>
            </p:nvSpPr>
            <p:spPr>
              <a:blipFill>
                <a:blip r:embed="rId2"/>
                <a:stretch>
                  <a:fillRect l="-1043" t="-230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6393ECE-90FC-FD32-939D-F7FC3D3D2096}"/>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4B428F1E-1F36-33AA-9866-70FC36FC7037}"/>
              </a:ext>
            </a:extLst>
          </p:cNvPr>
          <p:cNvSpPr>
            <a:spLocks noGrp="1"/>
          </p:cNvSpPr>
          <p:nvPr>
            <p:ph type="sldNum" sz="quarter" idx="12"/>
          </p:nvPr>
        </p:nvSpPr>
        <p:spPr/>
        <p:txBody>
          <a:bodyPr/>
          <a:lstStyle/>
          <a:p>
            <a:fld id="{B62F1270-CA5A-4BF1-AAF5-16F08E48CB78}" type="slidenum">
              <a:rPr lang="en-US" smtClean="0"/>
              <a:t>29</a:t>
            </a:fld>
            <a:endParaRPr lang="en-US" dirty="0"/>
          </a:p>
        </p:txBody>
      </p:sp>
      <p:sp>
        <p:nvSpPr>
          <p:cNvPr id="6" name="Rectangle: Rounded Corners 5">
            <a:extLst>
              <a:ext uri="{FF2B5EF4-FFF2-40B4-BE49-F238E27FC236}">
                <a16:creationId xmlns:a16="http://schemas.microsoft.com/office/drawing/2014/main" id="{1903A1F8-31B3-1571-D5A4-002C81A13B87}"/>
              </a:ext>
            </a:extLst>
          </p:cNvPr>
          <p:cNvSpPr/>
          <p:nvPr/>
        </p:nvSpPr>
        <p:spPr>
          <a:xfrm>
            <a:off x="7947686" y="1798486"/>
            <a:ext cx="1878495" cy="9640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690307-647A-1156-E389-FEF7722ECD16}"/>
              </a:ext>
            </a:extLst>
          </p:cNvPr>
          <p:cNvSpPr/>
          <p:nvPr/>
        </p:nvSpPr>
        <p:spPr>
          <a:xfrm>
            <a:off x="9826181" y="2037024"/>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A2932BF-B92A-DB9C-0DDE-7740F14A9318}"/>
              </a:ext>
            </a:extLst>
          </p:cNvPr>
          <p:cNvSpPr/>
          <p:nvPr/>
        </p:nvSpPr>
        <p:spPr>
          <a:xfrm>
            <a:off x="7738964" y="2037024"/>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D05188-07C0-725E-9BF4-A14DA74CBC3C}"/>
              </a:ext>
            </a:extLst>
          </p:cNvPr>
          <p:cNvSpPr/>
          <p:nvPr/>
        </p:nvSpPr>
        <p:spPr>
          <a:xfrm>
            <a:off x="8355189" y="2762581"/>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61C72A1-0BD0-EC05-FFE2-4BFB943EDF0C}"/>
              </a:ext>
            </a:extLst>
          </p:cNvPr>
          <p:cNvSpPr/>
          <p:nvPr/>
        </p:nvSpPr>
        <p:spPr>
          <a:xfrm>
            <a:off x="9392172" y="2762581"/>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6C325C1-61BF-4C16-48AD-9BB97CA00972}"/>
              </a:ext>
            </a:extLst>
          </p:cNvPr>
          <p:cNvCxnSpPr>
            <a:cxnSpLocks/>
          </p:cNvCxnSpPr>
          <p:nvPr/>
        </p:nvCxnSpPr>
        <p:spPr>
          <a:xfrm>
            <a:off x="6417059" y="2842088"/>
            <a:ext cx="4621696" cy="0"/>
          </a:xfrm>
          <a:prstGeom prst="line">
            <a:avLst/>
          </a:prstGeom>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B69CF0E9-8702-1EDF-4F1B-4128A288FAF9}"/>
              </a:ext>
            </a:extLst>
          </p:cNvPr>
          <p:cNvSpPr/>
          <p:nvPr/>
        </p:nvSpPr>
        <p:spPr>
          <a:xfrm>
            <a:off x="7429194" y="1420793"/>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A6B4E7-1462-0514-96A2-FA41DA389DF4}"/>
              </a:ext>
            </a:extLst>
          </p:cNvPr>
          <p:cNvSpPr/>
          <p:nvPr/>
        </p:nvSpPr>
        <p:spPr>
          <a:xfrm>
            <a:off x="10162457" y="1420793"/>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DEF342-9BC0-4C87-C0C6-34371409F135}"/>
              </a:ext>
            </a:extLst>
          </p:cNvPr>
          <p:cNvSpPr/>
          <p:nvPr/>
        </p:nvSpPr>
        <p:spPr>
          <a:xfrm>
            <a:off x="7429194" y="1321424"/>
            <a:ext cx="2812776" cy="99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DB1B89B-5697-09DB-D1D2-8697360082BB}"/>
              </a:ext>
            </a:extLst>
          </p:cNvPr>
          <p:cNvSpPr/>
          <p:nvPr/>
        </p:nvSpPr>
        <p:spPr>
          <a:xfrm>
            <a:off x="10162457" y="1661767"/>
            <a:ext cx="79513" cy="99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92287A1-966C-3566-32AC-DA4458D426C1}"/>
                  </a:ext>
                </a:extLst>
              </p:cNvPr>
              <p:cNvSpPr txBox="1"/>
              <p:nvPr/>
            </p:nvSpPr>
            <p:spPr>
              <a:xfrm>
                <a:off x="618488" y="4198397"/>
                <a:ext cx="6488589" cy="923330"/>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m:t>
                        </m:r>
                      </m:sub>
                    </m:sSub>
                    <m:r>
                      <a:rPr lang="en-US" b="0" i="0" smtClean="0">
                        <a:latin typeface="Cambria Math" panose="02040503050406030204" pitchFamily="18" charset="0"/>
                      </a:rPr>
                      <m:t>=</m:t>
                    </m:r>
                  </m:oMath>
                </a14:m>
                <a:r>
                  <a:rPr lang="en-US" dirty="0">
                    <a:latin typeface="Atkinson Hyperlegible" pitchFamily="50" charset="0"/>
                  </a:rPr>
                  <a:t> radius of circular leak</a:t>
                </a:r>
              </a:p>
              <a:p>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oMath>
                </a14:m>
                <a:r>
                  <a:rPr lang="en-US" dirty="0">
                    <a:latin typeface="Atkinson Hyperlegible" pitchFamily="50" charset="0"/>
                  </a:rPr>
                  <a:t> wall thickness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𝑎</m:t>
                        </m:r>
                      </m:sub>
                    </m:sSub>
                  </m:oMath>
                </a14:m>
                <a:r>
                  <a:rPr lang="en-US" dirty="0">
                    <a:latin typeface="Atkinson Hyperlegible" pitchFamily="50" charset="0"/>
                  </a:rPr>
                  <a:t> is resistance of hole</a:t>
                </a:r>
              </a:p>
            </p:txBody>
          </p:sp>
        </mc:Choice>
        <mc:Fallback xmlns="">
          <p:sp>
            <p:nvSpPr>
              <p:cNvPr id="16" name="TextBox 15">
                <a:extLst>
                  <a:ext uri="{FF2B5EF4-FFF2-40B4-BE49-F238E27FC236}">
                    <a16:creationId xmlns:a16="http://schemas.microsoft.com/office/drawing/2014/main" id="{E92287A1-966C-3566-32AC-DA4458D426C1}"/>
                  </a:ext>
                </a:extLst>
              </p:cNvPr>
              <p:cNvSpPr txBox="1">
                <a:spLocks noRot="1" noChangeAspect="1" noMove="1" noResize="1" noEditPoints="1" noAdjustHandles="1" noChangeArrowheads="1" noChangeShapeType="1" noTextEdit="1"/>
              </p:cNvSpPr>
              <p:nvPr/>
            </p:nvSpPr>
            <p:spPr>
              <a:xfrm>
                <a:off x="618488" y="4198397"/>
                <a:ext cx="6488589" cy="923330"/>
              </a:xfrm>
              <a:prstGeom prst="rect">
                <a:avLst/>
              </a:prstGeom>
              <a:blipFill>
                <a:blip r:embed="rId3"/>
                <a:stretch>
                  <a:fillRect t="-2649" b="-11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8C488EF-A409-4D52-0A7D-F19BD923D02B}"/>
                  </a:ext>
                </a:extLst>
              </p:cNvPr>
              <p:cNvSpPr txBox="1"/>
              <p:nvPr/>
            </p:nvSpPr>
            <p:spPr>
              <a:xfrm>
                <a:off x="402763" y="5197057"/>
                <a:ext cx="3750899"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𝑜</m:t>
                          </m:r>
                        </m:sub>
                      </m:sSub>
                      <m:d>
                        <m:dPr>
                          <m:begChr m:val="["/>
                          <m:endChr m:val="]"/>
                          <m:ctrlPr>
                            <a:rPr lang="en-US" b="0" i="1" smtClean="0">
                              <a:latin typeface="Cambria Math" panose="02040503050406030204" pitchFamily="18" charset="0"/>
                            </a:rPr>
                          </m:ctrlPr>
                        </m:dPr>
                        <m:e>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8</m:t>
                              </m:r>
                              <m:r>
                                <a:rPr lang="en-US" b="0" i="1" smtClean="0">
                                  <a:latin typeface="Cambria Math" panose="02040503050406030204" pitchFamily="18" charset="0"/>
                                </a:rPr>
                                <m:t>𝜈𝜔</m:t>
                              </m:r>
                            </m:e>
                          </m:rad>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h</m:t>
                                  </m:r>
                                </m:num>
                                <m:den>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m:t>
                                      </m:r>
                                    </m:sub>
                                  </m:sSub>
                                </m:den>
                              </m:f>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16</m:t>
                              </m:r>
                              <m:r>
                                <a:rPr lang="en-US" b="0" i="1" smtClean="0">
                                  <a:latin typeface="Cambria Math" panose="02040503050406030204" pitchFamily="18" charset="0"/>
                                </a:rPr>
                                <m:t>𝑐</m:t>
                              </m:r>
                            </m:den>
                          </m:f>
                        </m:e>
                      </m:d>
                    </m:oMath>
                  </m:oMathPara>
                </a14:m>
                <a:endParaRPr lang="en-US" b="0" dirty="0"/>
              </a:p>
            </p:txBody>
          </p:sp>
        </mc:Choice>
        <mc:Fallback xmlns="">
          <p:sp>
            <p:nvSpPr>
              <p:cNvPr id="17" name="TextBox 16">
                <a:extLst>
                  <a:ext uri="{FF2B5EF4-FFF2-40B4-BE49-F238E27FC236}">
                    <a16:creationId xmlns:a16="http://schemas.microsoft.com/office/drawing/2014/main" id="{B8C488EF-A409-4D52-0A7D-F19BD923D02B}"/>
                  </a:ext>
                </a:extLst>
              </p:cNvPr>
              <p:cNvSpPr txBox="1">
                <a:spLocks noRot="1" noChangeAspect="1" noMove="1" noResize="1" noEditPoints="1" noAdjustHandles="1" noChangeArrowheads="1" noChangeShapeType="1" noTextEdit="1"/>
              </p:cNvSpPr>
              <p:nvPr/>
            </p:nvSpPr>
            <p:spPr>
              <a:xfrm>
                <a:off x="402763" y="5197057"/>
                <a:ext cx="3750899" cy="62799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06639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686F9-4399-0B00-7844-837876BFA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407133-BA77-D70A-BF30-A68777A09990}"/>
              </a:ext>
            </a:extLst>
          </p:cNvPr>
          <p:cNvSpPr>
            <a:spLocks noGrp="1"/>
          </p:cNvSpPr>
          <p:nvPr>
            <p:ph type="title"/>
          </p:nvPr>
        </p:nvSpPr>
        <p:spPr/>
        <p:txBody>
          <a:bodyPr/>
          <a:lstStyle/>
          <a:p>
            <a:r>
              <a:rPr lang="en-US" dirty="0"/>
              <a:t>Multi-layer panels</a:t>
            </a:r>
          </a:p>
        </p:txBody>
      </p:sp>
      <p:sp>
        <p:nvSpPr>
          <p:cNvPr id="3" name="Content Placeholder 2">
            <a:extLst>
              <a:ext uri="{FF2B5EF4-FFF2-40B4-BE49-F238E27FC236}">
                <a16:creationId xmlns:a16="http://schemas.microsoft.com/office/drawing/2014/main" id="{17FF7E3E-DEA0-3953-FFA4-719C1C6A67C4}"/>
              </a:ext>
            </a:extLst>
          </p:cNvPr>
          <p:cNvSpPr>
            <a:spLocks noGrp="1"/>
          </p:cNvSpPr>
          <p:nvPr>
            <p:ph idx="1"/>
          </p:nvPr>
        </p:nvSpPr>
        <p:spPr/>
        <p:txBody>
          <a:bodyPr/>
          <a:lstStyle/>
          <a:p>
            <a:r>
              <a:rPr lang="en-US" dirty="0"/>
              <a:t>Multiple panels separated by air can have a large effect on transmission loss.</a:t>
            </a:r>
          </a:p>
          <a:p>
            <a:r>
              <a:rPr lang="en-US" dirty="0"/>
              <a:t>XXX examples of wall constructions</a:t>
            </a:r>
          </a:p>
        </p:txBody>
      </p:sp>
      <p:sp>
        <p:nvSpPr>
          <p:cNvPr id="4" name="Footer Placeholder 3">
            <a:extLst>
              <a:ext uri="{FF2B5EF4-FFF2-40B4-BE49-F238E27FC236}">
                <a16:creationId xmlns:a16="http://schemas.microsoft.com/office/drawing/2014/main" id="{9228BAF0-1890-1192-70DA-18B1AEBAC70A}"/>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EE274463-3275-4110-FF86-1F38A298018B}"/>
              </a:ext>
            </a:extLst>
          </p:cNvPr>
          <p:cNvSpPr>
            <a:spLocks noGrp="1"/>
          </p:cNvSpPr>
          <p:nvPr>
            <p:ph type="sldNum" sz="quarter" idx="12"/>
          </p:nvPr>
        </p:nvSpPr>
        <p:spPr/>
        <p:txBody>
          <a:bodyPr/>
          <a:lstStyle/>
          <a:p>
            <a:fld id="{B62F1270-CA5A-4BF1-AAF5-16F08E48CB78}" type="slidenum">
              <a:rPr lang="en-US" smtClean="0"/>
              <a:t>3</a:t>
            </a:fld>
            <a:endParaRPr lang="en-US"/>
          </a:p>
        </p:txBody>
      </p:sp>
      <p:pic>
        <p:nvPicPr>
          <p:cNvPr id="8" name="Picture 7">
            <a:extLst>
              <a:ext uri="{FF2B5EF4-FFF2-40B4-BE49-F238E27FC236}">
                <a16:creationId xmlns:a16="http://schemas.microsoft.com/office/drawing/2014/main" id="{4B5B360B-61C7-AB78-1D3E-5F5C8D369384}"/>
              </a:ext>
            </a:extLst>
          </p:cNvPr>
          <p:cNvPicPr>
            <a:picLocks noChangeAspect="1"/>
          </p:cNvPicPr>
          <p:nvPr/>
        </p:nvPicPr>
        <p:blipFill>
          <a:blip r:embed="rId2"/>
          <a:stretch>
            <a:fillRect/>
          </a:stretch>
        </p:blipFill>
        <p:spPr>
          <a:xfrm>
            <a:off x="7306896" y="3239022"/>
            <a:ext cx="4629796" cy="3162741"/>
          </a:xfrm>
          <a:prstGeom prst="rect">
            <a:avLst/>
          </a:prstGeom>
        </p:spPr>
      </p:pic>
    </p:spTree>
    <p:extLst>
      <p:ext uri="{BB962C8B-B14F-4D97-AF65-F5344CB8AC3E}">
        <p14:creationId xmlns:p14="http://schemas.microsoft.com/office/powerpoint/2010/main" val="2701959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0D4D9-A1BE-8CBF-0519-28E9CC2730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D4C508-8FE9-EBC0-D6EE-036C11935E20}"/>
              </a:ext>
            </a:extLst>
          </p:cNvPr>
          <p:cNvSpPr>
            <a:spLocks noGrp="1"/>
          </p:cNvSpPr>
          <p:nvPr>
            <p:ph type="title"/>
          </p:nvPr>
        </p:nvSpPr>
        <p:spPr/>
        <p:txBody>
          <a:bodyPr/>
          <a:lstStyle/>
          <a:p>
            <a:r>
              <a:rPr lang="en-US" dirty="0"/>
              <a:t>Leaks and ventilation holes reduce IL at low frequencies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289E78-2399-90A1-22D7-CD64DD7BA374}"/>
                  </a:ext>
                </a:extLst>
              </p:cNvPr>
              <p:cNvSpPr>
                <a:spLocks noGrp="1"/>
              </p:cNvSpPr>
              <p:nvPr>
                <p:ph idx="1"/>
              </p:nvPr>
            </p:nvSpPr>
            <p:spPr>
              <a:xfrm>
                <a:off x="0" y="1100695"/>
                <a:ext cx="7590716" cy="5036494"/>
              </a:xfrm>
            </p:spPr>
            <p:txBody>
              <a:bodyPr/>
              <a:lstStyle/>
              <a:p>
                <a:r>
                  <a:rPr lang="en-US" dirty="0"/>
                  <a:t>For large enclosures, the degradation in IL due to leaks can be estimated by:</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IL</m:t>
                          </m:r>
                        </m:e>
                        <m:sub>
                          <m:r>
                            <a:rPr lang="en-US" b="0" i="1" smtClean="0">
                              <a:latin typeface="Cambria Math" panose="02040503050406030204" pitchFamily="18" charset="0"/>
                            </a:rPr>
                            <m:t>𝑙</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IL</m:t>
                          </m:r>
                        </m:e>
                        <m:sub>
                          <m:r>
                            <m:rPr>
                              <m:sty m:val="p"/>
                            </m:rPr>
                            <a:rPr lang="en-US" b="0" i="0" smtClean="0">
                              <a:latin typeface="Cambria Math" panose="02040503050406030204" pitchFamily="18" charset="0"/>
                            </a:rPr>
                            <m:t>sealed</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IL</m:t>
                          </m:r>
                        </m:e>
                        <m:sub>
                          <m:r>
                            <m:rPr>
                              <m:sty m:val="p"/>
                            </m:rPr>
                            <a:rPr lang="en-US" b="0" i="0" smtClean="0">
                              <a:latin typeface="Cambria Math" panose="02040503050406030204" pitchFamily="18" charset="0"/>
                            </a:rPr>
                            <m:t>leaky</m:t>
                          </m:r>
                        </m:sub>
                      </m:sSub>
                      <m:r>
                        <a:rPr lang="en-US" b="0" i="1" smtClean="0">
                          <a:latin typeface="Cambria Math" panose="02040503050406030204" pitchFamily="18" charset="0"/>
                          <a:ea typeface="Cambria Math" panose="02040503050406030204" pitchFamily="18" charset="0"/>
                        </a:rPr>
                        <m:t>≈10</m:t>
                      </m:r>
                      <m:func>
                        <m:funcPr>
                          <m:ctrlPr>
                            <a:rPr lang="en-US" b="0" i="1" smtClean="0">
                              <a:latin typeface="Cambria Math" panose="02040503050406030204" pitchFamily="18" charset="0"/>
                              <a:ea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log</m:t>
                              </m:r>
                            </m:e>
                            <m:sub>
                              <m:r>
                                <a:rPr lang="en-US" b="0" i="1" smtClean="0">
                                  <a:latin typeface="Cambria Math" panose="02040503050406030204" pitchFamily="18" charset="0"/>
                                  <a:ea typeface="Cambria Math" panose="02040503050406030204" pitchFamily="18" charset="0"/>
                                </a:rPr>
                                <m:t>10</m:t>
                              </m:r>
                            </m:sub>
                          </m:sSub>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d>
                                    <m:dPr>
                                      <m:ctrlPr>
                                        <a:rPr lang="en-US" b="0" i="1" smtClean="0">
                                          <a:latin typeface="Cambria Math" panose="02040503050406030204" pitchFamily="18" charset="0"/>
                                          <a:ea typeface="Cambria Math" panose="02040503050406030204" pitchFamily="18" charset="0"/>
                                        </a:rPr>
                                      </m:ctrlPr>
                                    </m:dPr>
                                    <m:e>
                                      <m:f>
                                        <m:fPr>
                                          <m:type m:val="lin"/>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TL</m:t>
                                              </m:r>
                                            </m:e>
                                            <m:sub>
                                              <m:r>
                                                <m:rPr>
                                                  <m:sty m:val="p"/>
                                                </m:rPr>
                                                <a:rPr lang="en-US" b="0" i="0" smtClean="0">
                                                  <a:latin typeface="Cambria Math" panose="02040503050406030204" pitchFamily="18" charset="0"/>
                                                  <a:ea typeface="Cambria Math" panose="02040503050406030204" pitchFamily="18" charset="0"/>
                                                </a:rPr>
                                                <m:t>wall</m:t>
                                              </m:r>
                                            </m:sub>
                                          </m:sSub>
                                        </m:num>
                                        <m:den>
                                          <m:r>
                                            <a:rPr lang="en-US" b="0" i="1" smtClean="0">
                                              <a:latin typeface="Cambria Math" panose="02040503050406030204" pitchFamily="18" charset="0"/>
                                              <a:ea typeface="Cambria Math" panose="02040503050406030204" pitchFamily="18" charset="0"/>
                                            </a:rPr>
                                            <m:t>10</m:t>
                                          </m:r>
                                        </m:den>
                                      </m:f>
                                    </m:e>
                                  </m:d>
                                </m:sup>
                              </m:sSup>
                            </m:e>
                          </m:d>
                          <m:r>
                            <a:rPr lang="en-US" b="0" i="1" smtClean="0">
                              <a:latin typeface="Cambria Math" panose="02040503050406030204" pitchFamily="18" charset="0"/>
                              <a:ea typeface="Cambria Math" panose="02040503050406030204" pitchFamily="18" charset="0"/>
                            </a:rPr>
                            <m:t> </m:t>
                          </m:r>
                        </m:e>
                      </m:func>
                    </m:oMath>
                  </m:oMathPara>
                </a14:m>
                <a:endParaRPr lang="en-US" b="0" dirty="0">
                  <a:ea typeface="Cambria Math" panose="02040503050406030204" pitchFamily="18" charset="0"/>
                </a:endParaRPr>
              </a:p>
              <a:p>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𝛽</m:t>
                    </m:r>
                  </m:oMath>
                </a14:m>
                <a:r>
                  <a:rPr lang="en-US" dirty="0"/>
                  <a:t> is the fraction of area of the wall that is a hole</a:t>
                </a:r>
              </a:p>
            </p:txBody>
          </p:sp>
        </mc:Choice>
        <mc:Fallback xmlns="">
          <p:sp>
            <p:nvSpPr>
              <p:cNvPr id="3" name="Content Placeholder 2">
                <a:extLst>
                  <a:ext uri="{FF2B5EF4-FFF2-40B4-BE49-F238E27FC236}">
                    <a16:creationId xmlns:a16="http://schemas.microsoft.com/office/drawing/2014/main" id="{F4289E78-2399-90A1-22D7-CD64DD7BA374}"/>
                  </a:ext>
                </a:extLst>
              </p:cNvPr>
              <p:cNvSpPr>
                <a:spLocks noGrp="1" noRot="1" noChangeAspect="1" noMove="1" noResize="1" noEditPoints="1" noAdjustHandles="1" noChangeArrowheads="1" noChangeShapeType="1" noTextEdit="1"/>
              </p:cNvSpPr>
              <p:nvPr>
                <p:ph idx="1"/>
              </p:nvPr>
            </p:nvSpPr>
            <p:spPr>
              <a:xfrm>
                <a:off x="0" y="1100695"/>
                <a:ext cx="7590716" cy="5036494"/>
              </a:xfrm>
              <a:blipFill>
                <a:blip r:embed="rId2"/>
                <a:stretch>
                  <a:fillRect l="-1446" t="-230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FA2D839-ACB2-92B3-4CB9-D42426E0D18A}"/>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E1C4B6CA-8E5C-A50D-D4E2-CEEFF90F87D5}"/>
              </a:ext>
            </a:extLst>
          </p:cNvPr>
          <p:cNvSpPr>
            <a:spLocks noGrp="1"/>
          </p:cNvSpPr>
          <p:nvPr>
            <p:ph type="sldNum" sz="quarter" idx="12"/>
          </p:nvPr>
        </p:nvSpPr>
        <p:spPr/>
        <p:txBody>
          <a:bodyPr/>
          <a:lstStyle/>
          <a:p>
            <a:fld id="{B62F1270-CA5A-4BF1-AAF5-16F08E48CB78}" type="slidenum">
              <a:rPr lang="en-US" smtClean="0"/>
              <a:t>30</a:t>
            </a:fld>
            <a:endParaRPr lang="en-US" dirty="0"/>
          </a:p>
        </p:txBody>
      </p:sp>
      <p:cxnSp>
        <p:nvCxnSpPr>
          <p:cNvPr id="21" name="Straight Connector 20">
            <a:extLst>
              <a:ext uri="{FF2B5EF4-FFF2-40B4-BE49-F238E27FC236}">
                <a16:creationId xmlns:a16="http://schemas.microsoft.com/office/drawing/2014/main" id="{12D20F1B-C774-2001-E808-32469DFDB64D}"/>
              </a:ext>
            </a:extLst>
          </p:cNvPr>
          <p:cNvCxnSpPr>
            <a:cxnSpLocks/>
          </p:cNvCxnSpPr>
          <p:nvPr/>
        </p:nvCxnSpPr>
        <p:spPr>
          <a:xfrm>
            <a:off x="7228823" y="2676964"/>
            <a:ext cx="4621696" cy="0"/>
          </a:xfrm>
          <a:prstGeom prst="line">
            <a:avLst/>
          </a:prstGeom>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30556565-273E-F815-EDC2-25200A8AEC5D}"/>
              </a:ext>
            </a:extLst>
          </p:cNvPr>
          <p:cNvSpPr/>
          <p:nvPr/>
        </p:nvSpPr>
        <p:spPr>
          <a:xfrm>
            <a:off x="8240958" y="1255669"/>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726B956-5160-4E05-6475-2D094FE63A03}"/>
              </a:ext>
            </a:extLst>
          </p:cNvPr>
          <p:cNvSpPr/>
          <p:nvPr/>
        </p:nvSpPr>
        <p:spPr>
          <a:xfrm>
            <a:off x="10974221" y="1255669"/>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081EB86-043A-E949-F271-AA50FAFA95B2}"/>
              </a:ext>
            </a:extLst>
          </p:cNvPr>
          <p:cNvSpPr/>
          <p:nvPr/>
        </p:nvSpPr>
        <p:spPr>
          <a:xfrm>
            <a:off x="8240958" y="1156300"/>
            <a:ext cx="2812776" cy="99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3042C7E-C181-D4B4-68CE-72B863FFD485}"/>
              </a:ext>
            </a:extLst>
          </p:cNvPr>
          <p:cNvSpPr/>
          <p:nvPr/>
        </p:nvSpPr>
        <p:spPr>
          <a:xfrm>
            <a:off x="10974221" y="1496643"/>
            <a:ext cx="79513" cy="870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543AF506-7B7C-7EDF-871D-228AE8D49672}"/>
              </a:ext>
            </a:extLst>
          </p:cNvPr>
          <p:cNvSpPr/>
          <p:nvPr/>
        </p:nvSpPr>
        <p:spPr>
          <a:xfrm>
            <a:off x="10974221" y="1639519"/>
            <a:ext cx="79513" cy="870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37BB638D-7C02-4500-F381-F61A29CA2BE1}"/>
              </a:ext>
            </a:extLst>
          </p:cNvPr>
          <p:cNvSpPr/>
          <p:nvPr/>
        </p:nvSpPr>
        <p:spPr>
          <a:xfrm>
            <a:off x="10973784" y="1363694"/>
            <a:ext cx="79513" cy="870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97C06CC3-1AF4-4FC9-2101-5F1C5FA6F1D2}"/>
              </a:ext>
            </a:extLst>
          </p:cNvPr>
          <p:cNvSpPr/>
          <p:nvPr/>
        </p:nvSpPr>
        <p:spPr>
          <a:xfrm>
            <a:off x="10973784" y="1762533"/>
            <a:ext cx="79513" cy="870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9" name="Group 28">
            <a:extLst>
              <a:ext uri="{FF2B5EF4-FFF2-40B4-BE49-F238E27FC236}">
                <a16:creationId xmlns:a16="http://schemas.microsoft.com/office/drawing/2014/main" id="{ED4AD351-B503-4629-A99E-CB2BE2CA9FFB}"/>
              </a:ext>
            </a:extLst>
          </p:cNvPr>
          <p:cNvGrpSpPr/>
          <p:nvPr/>
        </p:nvGrpSpPr>
        <p:grpSpPr>
          <a:xfrm>
            <a:off x="9332606" y="2372775"/>
            <a:ext cx="669231" cy="304196"/>
            <a:chOff x="1543438" y="3108519"/>
            <a:chExt cx="2295939" cy="1043608"/>
          </a:xfrm>
        </p:grpSpPr>
        <p:sp>
          <p:nvSpPr>
            <p:cNvPr id="30" name="Rectangle: Rounded Corners 29">
              <a:extLst>
                <a:ext uri="{FF2B5EF4-FFF2-40B4-BE49-F238E27FC236}">
                  <a16:creationId xmlns:a16="http://schemas.microsoft.com/office/drawing/2014/main" id="{EDE35362-D5B4-7EDD-7EE6-06BE0BE10A08}"/>
                </a:ext>
              </a:extLst>
            </p:cNvPr>
            <p:cNvSpPr/>
            <p:nvPr/>
          </p:nvSpPr>
          <p:spPr>
            <a:xfrm>
              <a:off x="1752160" y="3108519"/>
              <a:ext cx="1878495" cy="9640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41323DA-6B7C-23B9-80FC-CBEBBBFA482F}"/>
                </a:ext>
              </a:extLst>
            </p:cNvPr>
            <p:cNvSpPr/>
            <p:nvPr/>
          </p:nvSpPr>
          <p:spPr>
            <a:xfrm>
              <a:off x="3630655" y="3347057"/>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9A4C966-4EC3-F7D2-7903-B79C3E12F074}"/>
                </a:ext>
              </a:extLst>
            </p:cNvPr>
            <p:cNvSpPr/>
            <p:nvPr/>
          </p:nvSpPr>
          <p:spPr>
            <a:xfrm>
              <a:off x="1543438" y="3347057"/>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9D74759-BC54-F98C-5098-AC961A328C53}"/>
                </a:ext>
              </a:extLst>
            </p:cNvPr>
            <p:cNvSpPr/>
            <p:nvPr/>
          </p:nvSpPr>
          <p:spPr>
            <a:xfrm>
              <a:off x="2159663" y="4072614"/>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58446AD-F5FB-9787-6DE1-CE436A8520A3}"/>
                </a:ext>
              </a:extLst>
            </p:cNvPr>
            <p:cNvSpPr/>
            <p:nvPr/>
          </p:nvSpPr>
          <p:spPr>
            <a:xfrm>
              <a:off x="3196646" y="4072614"/>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88970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8467C-FD58-8842-1FFF-6FD482C76B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199B06-750D-66B6-BF92-7BFE9E06A001}"/>
              </a:ext>
            </a:extLst>
          </p:cNvPr>
          <p:cNvSpPr>
            <a:spLocks noGrp="1"/>
          </p:cNvSpPr>
          <p:nvPr>
            <p:ph type="title"/>
          </p:nvPr>
        </p:nvSpPr>
        <p:spPr/>
        <p:txBody>
          <a:bodyPr/>
          <a:lstStyle/>
          <a:p>
            <a:r>
              <a:rPr lang="en-US" dirty="0"/>
              <a:t>Leaks and ventilation holes reduce IL at low frequencies</a:t>
            </a:r>
          </a:p>
        </p:txBody>
      </p:sp>
      <p:sp>
        <p:nvSpPr>
          <p:cNvPr id="3" name="Content Placeholder 2">
            <a:extLst>
              <a:ext uri="{FF2B5EF4-FFF2-40B4-BE49-F238E27FC236}">
                <a16:creationId xmlns:a16="http://schemas.microsoft.com/office/drawing/2014/main" id="{C751EBC0-A629-8A3A-38CF-1D3672AA3BF0}"/>
              </a:ext>
            </a:extLst>
          </p:cNvPr>
          <p:cNvSpPr>
            <a:spLocks noGrp="1"/>
          </p:cNvSpPr>
          <p:nvPr>
            <p:ph idx="1"/>
          </p:nvPr>
        </p:nvSpPr>
        <p:spPr>
          <a:xfrm>
            <a:off x="0" y="1100695"/>
            <a:ext cx="7590716" cy="5036494"/>
          </a:xfrm>
        </p:spPr>
        <p:txBody>
          <a:bodyPr/>
          <a:lstStyle/>
          <a:p>
            <a:r>
              <a:rPr lang="en-US" dirty="0"/>
              <a:t>Sealing leaks is crucial if high insertion losses are required.</a:t>
            </a:r>
          </a:p>
        </p:txBody>
      </p:sp>
      <p:sp>
        <p:nvSpPr>
          <p:cNvPr id="4" name="Footer Placeholder 3">
            <a:extLst>
              <a:ext uri="{FF2B5EF4-FFF2-40B4-BE49-F238E27FC236}">
                <a16:creationId xmlns:a16="http://schemas.microsoft.com/office/drawing/2014/main" id="{8DA419EC-AC30-9BBC-98BC-2C28F8A658DD}"/>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9A1BE777-998B-68AD-4215-E6D84B202DCB}"/>
              </a:ext>
            </a:extLst>
          </p:cNvPr>
          <p:cNvSpPr>
            <a:spLocks noGrp="1"/>
          </p:cNvSpPr>
          <p:nvPr>
            <p:ph type="sldNum" sz="quarter" idx="12"/>
          </p:nvPr>
        </p:nvSpPr>
        <p:spPr/>
        <p:txBody>
          <a:bodyPr/>
          <a:lstStyle/>
          <a:p>
            <a:fld id="{B62F1270-CA5A-4BF1-AAF5-16F08E48CB78}" type="slidenum">
              <a:rPr lang="en-US" smtClean="0"/>
              <a:t>31</a:t>
            </a:fld>
            <a:endParaRPr lang="en-US" dirty="0"/>
          </a:p>
        </p:txBody>
      </p:sp>
      <p:cxnSp>
        <p:nvCxnSpPr>
          <p:cNvPr id="21" name="Straight Connector 20">
            <a:extLst>
              <a:ext uri="{FF2B5EF4-FFF2-40B4-BE49-F238E27FC236}">
                <a16:creationId xmlns:a16="http://schemas.microsoft.com/office/drawing/2014/main" id="{BA44FE14-5D23-0AF9-CACE-3FA472AF2898}"/>
              </a:ext>
            </a:extLst>
          </p:cNvPr>
          <p:cNvCxnSpPr>
            <a:cxnSpLocks/>
          </p:cNvCxnSpPr>
          <p:nvPr/>
        </p:nvCxnSpPr>
        <p:spPr>
          <a:xfrm>
            <a:off x="7228823" y="2676964"/>
            <a:ext cx="4621696" cy="0"/>
          </a:xfrm>
          <a:prstGeom prst="line">
            <a:avLst/>
          </a:prstGeom>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FE65E958-A288-901D-6D89-8CE91B273063}"/>
              </a:ext>
            </a:extLst>
          </p:cNvPr>
          <p:cNvSpPr/>
          <p:nvPr/>
        </p:nvSpPr>
        <p:spPr>
          <a:xfrm>
            <a:off x="8240958" y="1255669"/>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7200AB-1B33-9545-5F35-D5DE94613704}"/>
              </a:ext>
            </a:extLst>
          </p:cNvPr>
          <p:cNvSpPr/>
          <p:nvPr/>
        </p:nvSpPr>
        <p:spPr>
          <a:xfrm>
            <a:off x="10974221" y="1255669"/>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9CB5885-E04E-3BEF-E7E6-569B74837453}"/>
              </a:ext>
            </a:extLst>
          </p:cNvPr>
          <p:cNvSpPr/>
          <p:nvPr/>
        </p:nvSpPr>
        <p:spPr>
          <a:xfrm>
            <a:off x="8240958" y="1156300"/>
            <a:ext cx="2812776" cy="99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FB23295-A0E4-CF21-8347-72BE55E2A81A}"/>
              </a:ext>
            </a:extLst>
          </p:cNvPr>
          <p:cNvSpPr/>
          <p:nvPr/>
        </p:nvSpPr>
        <p:spPr>
          <a:xfrm>
            <a:off x="10974221" y="1496643"/>
            <a:ext cx="79513" cy="870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C9410684-30CB-83E3-E50F-342138A3BC2D}"/>
              </a:ext>
            </a:extLst>
          </p:cNvPr>
          <p:cNvSpPr/>
          <p:nvPr/>
        </p:nvSpPr>
        <p:spPr>
          <a:xfrm>
            <a:off x="10974221" y="1639519"/>
            <a:ext cx="79513" cy="870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0648ED37-6141-89FF-BD1D-05F788E2C07B}"/>
              </a:ext>
            </a:extLst>
          </p:cNvPr>
          <p:cNvSpPr/>
          <p:nvPr/>
        </p:nvSpPr>
        <p:spPr>
          <a:xfrm>
            <a:off x="10973784" y="1363694"/>
            <a:ext cx="79513" cy="870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D3F6B3AD-2C64-4BA9-7E8B-9DD3B3910BC2}"/>
              </a:ext>
            </a:extLst>
          </p:cNvPr>
          <p:cNvSpPr/>
          <p:nvPr/>
        </p:nvSpPr>
        <p:spPr>
          <a:xfrm>
            <a:off x="10973784" y="1762533"/>
            <a:ext cx="79513" cy="870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9" name="Group 28">
            <a:extLst>
              <a:ext uri="{FF2B5EF4-FFF2-40B4-BE49-F238E27FC236}">
                <a16:creationId xmlns:a16="http://schemas.microsoft.com/office/drawing/2014/main" id="{D435743A-F523-8C4F-2E31-C41F059CDD1B}"/>
              </a:ext>
            </a:extLst>
          </p:cNvPr>
          <p:cNvGrpSpPr/>
          <p:nvPr/>
        </p:nvGrpSpPr>
        <p:grpSpPr>
          <a:xfrm>
            <a:off x="9332606" y="2372775"/>
            <a:ext cx="669231" cy="304196"/>
            <a:chOff x="1543438" y="3108519"/>
            <a:chExt cx="2295939" cy="1043608"/>
          </a:xfrm>
        </p:grpSpPr>
        <p:sp>
          <p:nvSpPr>
            <p:cNvPr id="30" name="Rectangle: Rounded Corners 29">
              <a:extLst>
                <a:ext uri="{FF2B5EF4-FFF2-40B4-BE49-F238E27FC236}">
                  <a16:creationId xmlns:a16="http://schemas.microsoft.com/office/drawing/2014/main" id="{7146A76F-D54C-3334-835D-7D8842507495}"/>
                </a:ext>
              </a:extLst>
            </p:cNvPr>
            <p:cNvSpPr/>
            <p:nvPr/>
          </p:nvSpPr>
          <p:spPr>
            <a:xfrm>
              <a:off x="1752160" y="3108519"/>
              <a:ext cx="1878495" cy="9640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04ED1EE-1F44-618E-E889-AD46317C4F9F}"/>
                </a:ext>
              </a:extLst>
            </p:cNvPr>
            <p:cNvSpPr/>
            <p:nvPr/>
          </p:nvSpPr>
          <p:spPr>
            <a:xfrm>
              <a:off x="3630655" y="3347057"/>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319F0D5-A043-3E04-0AF4-A8A4063EEE65}"/>
                </a:ext>
              </a:extLst>
            </p:cNvPr>
            <p:cNvSpPr/>
            <p:nvPr/>
          </p:nvSpPr>
          <p:spPr>
            <a:xfrm>
              <a:off x="1543438" y="3347057"/>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89CF3E5-06D8-93F5-20AD-48C392EF08F5}"/>
                </a:ext>
              </a:extLst>
            </p:cNvPr>
            <p:cNvSpPr/>
            <p:nvPr/>
          </p:nvSpPr>
          <p:spPr>
            <a:xfrm>
              <a:off x="2159663" y="4072614"/>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79E932E-0160-96C5-E5F8-9B587EF959A3}"/>
                </a:ext>
              </a:extLst>
            </p:cNvPr>
            <p:cNvSpPr/>
            <p:nvPr/>
          </p:nvSpPr>
          <p:spPr>
            <a:xfrm>
              <a:off x="3196646" y="4072614"/>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D3090EFA-0CF2-F96D-52F1-92F778903191}"/>
              </a:ext>
            </a:extLst>
          </p:cNvPr>
          <p:cNvPicPr>
            <a:picLocks noChangeAspect="1"/>
          </p:cNvPicPr>
          <p:nvPr/>
        </p:nvPicPr>
        <p:blipFill>
          <a:blip r:embed="rId2"/>
          <a:stretch>
            <a:fillRect/>
          </a:stretch>
        </p:blipFill>
        <p:spPr>
          <a:xfrm>
            <a:off x="805663" y="2063232"/>
            <a:ext cx="5334000" cy="4000500"/>
          </a:xfrm>
          <a:prstGeom prst="rect">
            <a:avLst/>
          </a:prstGeom>
        </p:spPr>
      </p:pic>
    </p:spTree>
    <p:extLst>
      <p:ext uri="{BB962C8B-B14F-4D97-AF65-F5344CB8AC3E}">
        <p14:creationId xmlns:p14="http://schemas.microsoft.com/office/powerpoint/2010/main" val="2589344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E94F9-4A13-F829-5F8B-9D103AB014DC}"/>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D6B015-63B8-8BB4-FA8D-0B56BDFA8DF5}"/>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31539A1D-4F8C-55D0-94EA-B16F56F75C2F}"/>
              </a:ext>
            </a:extLst>
          </p:cNvPr>
          <p:cNvSpPr>
            <a:spLocks noGrp="1"/>
          </p:cNvSpPr>
          <p:nvPr>
            <p:ph type="sldNum" sz="quarter" idx="12"/>
          </p:nvPr>
        </p:nvSpPr>
        <p:spPr/>
        <p:txBody>
          <a:bodyPr/>
          <a:lstStyle/>
          <a:p>
            <a:fld id="{B62F1270-CA5A-4BF1-AAF5-16F08E48CB78}" type="slidenum">
              <a:rPr lang="en-US" smtClean="0"/>
              <a:t>32</a:t>
            </a:fld>
            <a:endParaRPr lang="en-US"/>
          </a:p>
        </p:txBody>
      </p:sp>
      <p:pic>
        <p:nvPicPr>
          <p:cNvPr id="3" name="Picture 2">
            <a:extLst>
              <a:ext uri="{FF2B5EF4-FFF2-40B4-BE49-F238E27FC236}">
                <a16:creationId xmlns:a16="http://schemas.microsoft.com/office/drawing/2014/main" id="{0BF15922-436F-FE78-76CF-9AA4A4C1CE52}"/>
              </a:ext>
            </a:extLst>
          </p:cNvPr>
          <p:cNvPicPr>
            <a:picLocks noChangeAspect="1"/>
          </p:cNvPicPr>
          <p:nvPr/>
        </p:nvPicPr>
        <p:blipFill>
          <a:blip r:embed="rId2"/>
          <a:stretch>
            <a:fillRect/>
          </a:stretch>
        </p:blipFill>
        <p:spPr>
          <a:xfrm>
            <a:off x="-14853" y="0"/>
            <a:ext cx="8106906" cy="3067478"/>
          </a:xfrm>
          <a:prstGeom prst="rect">
            <a:avLst/>
          </a:prstGeom>
        </p:spPr>
      </p:pic>
    </p:spTree>
    <p:extLst>
      <p:ext uri="{BB962C8B-B14F-4D97-AF65-F5344CB8AC3E}">
        <p14:creationId xmlns:p14="http://schemas.microsoft.com/office/powerpoint/2010/main" val="2661321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C5E95-620A-F2AA-7CE0-8C3809F24F1B}"/>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ECD21A-2531-4BCF-EBAD-CBBE4FF68FB6}"/>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56374136-1E2E-76CA-7144-512DF6A5F0C7}"/>
              </a:ext>
            </a:extLst>
          </p:cNvPr>
          <p:cNvSpPr>
            <a:spLocks noGrp="1"/>
          </p:cNvSpPr>
          <p:nvPr>
            <p:ph type="sldNum" sz="quarter" idx="12"/>
          </p:nvPr>
        </p:nvSpPr>
        <p:spPr/>
        <p:txBody>
          <a:bodyPr/>
          <a:lstStyle/>
          <a:p>
            <a:fld id="{B62F1270-CA5A-4BF1-AAF5-16F08E48CB78}" type="slidenum">
              <a:rPr lang="en-US" smtClean="0"/>
              <a:t>33</a:t>
            </a:fld>
            <a:endParaRPr lang="en-US"/>
          </a:p>
        </p:txBody>
      </p:sp>
      <p:pic>
        <p:nvPicPr>
          <p:cNvPr id="3" name="Picture 2">
            <a:extLst>
              <a:ext uri="{FF2B5EF4-FFF2-40B4-BE49-F238E27FC236}">
                <a16:creationId xmlns:a16="http://schemas.microsoft.com/office/drawing/2014/main" id="{0C589738-6F10-4525-AD37-F0E81E59B0A3}"/>
              </a:ext>
            </a:extLst>
          </p:cNvPr>
          <p:cNvPicPr>
            <a:picLocks noChangeAspect="1"/>
          </p:cNvPicPr>
          <p:nvPr/>
        </p:nvPicPr>
        <p:blipFill>
          <a:blip r:embed="rId2"/>
          <a:stretch>
            <a:fillRect/>
          </a:stretch>
        </p:blipFill>
        <p:spPr>
          <a:xfrm>
            <a:off x="-14853" y="0"/>
            <a:ext cx="8106906" cy="3067478"/>
          </a:xfrm>
          <a:prstGeom prst="rect">
            <a:avLst/>
          </a:prstGeom>
        </p:spPr>
      </p:pic>
      <p:sp>
        <p:nvSpPr>
          <p:cNvPr id="6" name="Rectangle: Rounded Corners 5">
            <a:extLst>
              <a:ext uri="{FF2B5EF4-FFF2-40B4-BE49-F238E27FC236}">
                <a16:creationId xmlns:a16="http://schemas.microsoft.com/office/drawing/2014/main" id="{DD5E4117-0731-75F7-1C6E-26AA9DCE3FC6}"/>
              </a:ext>
            </a:extLst>
          </p:cNvPr>
          <p:cNvSpPr/>
          <p:nvPr/>
        </p:nvSpPr>
        <p:spPr>
          <a:xfrm>
            <a:off x="2358650" y="4267585"/>
            <a:ext cx="1878495" cy="9640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AD3A1C-9F80-6B8A-010D-547C8546D8C0}"/>
              </a:ext>
            </a:extLst>
          </p:cNvPr>
          <p:cNvSpPr/>
          <p:nvPr/>
        </p:nvSpPr>
        <p:spPr>
          <a:xfrm>
            <a:off x="4237145" y="4506123"/>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923B1A3-6F40-1E74-B395-4A351343A47A}"/>
              </a:ext>
            </a:extLst>
          </p:cNvPr>
          <p:cNvSpPr/>
          <p:nvPr/>
        </p:nvSpPr>
        <p:spPr>
          <a:xfrm>
            <a:off x="2149928" y="4506123"/>
            <a:ext cx="208722" cy="4770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B8AE4B9-26F7-BD62-BA90-B9F0ED49CD62}"/>
              </a:ext>
            </a:extLst>
          </p:cNvPr>
          <p:cNvSpPr/>
          <p:nvPr/>
        </p:nvSpPr>
        <p:spPr>
          <a:xfrm>
            <a:off x="2766153" y="5231680"/>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EB71AD-5337-A190-FC87-AC3BD5AC848B}"/>
              </a:ext>
            </a:extLst>
          </p:cNvPr>
          <p:cNvSpPr/>
          <p:nvPr/>
        </p:nvSpPr>
        <p:spPr>
          <a:xfrm>
            <a:off x="3803136" y="5231680"/>
            <a:ext cx="79513" cy="795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64351F3-6808-2FE2-B3F1-9FADA0EF0B45}"/>
              </a:ext>
            </a:extLst>
          </p:cNvPr>
          <p:cNvCxnSpPr>
            <a:cxnSpLocks/>
          </p:cNvCxnSpPr>
          <p:nvPr/>
        </p:nvCxnSpPr>
        <p:spPr>
          <a:xfrm>
            <a:off x="828023" y="5311187"/>
            <a:ext cx="4621696"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CF736005-CA81-1217-C412-7E7D5B0D9358}"/>
              </a:ext>
            </a:extLst>
          </p:cNvPr>
          <p:cNvSpPr/>
          <p:nvPr/>
        </p:nvSpPr>
        <p:spPr>
          <a:xfrm>
            <a:off x="1840158" y="3889892"/>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B5E494-3FDB-D5E3-100D-74F2C7BC7B2C}"/>
              </a:ext>
            </a:extLst>
          </p:cNvPr>
          <p:cNvSpPr/>
          <p:nvPr/>
        </p:nvSpPr>
        <p:spPr>
          <a:xfrm>
            <a:off x="4573421" y="3889892"/>
            <a:ext cx="79513" cy="1421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456F73-8909-BD3B-844B-339EE9AC2713}"/>
              </a:ext>
            </a:extLst>
          </p:cNvPr>
          <p:cNvSpPr/>
          <p:nvPr/>
        </p:nvSpPr>
        <p:spPr>
          <a:xfrm>
            <a:off x="1840158" y="3790523"/>
            <a:ext cx="2812776" cy="99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CC85B01-98A4-0FD3-EE26-22D163F3210A}"/>
              </a:ext>
            </a:extLst>
          </p:cNvPr>
          <p:cNvSpPr/>
          <p:nvPr/>
        </p:nvSpPr>
        <p:spPr>
          <a:xfrm>
            <a:off x="4573421" y="4130866"/>
            <a:ext cx="79513" cy="99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1846EB7E-0BB4-0D35-51FA-36380397D459}"/>
              </a:ext>
            </a:extLst>
          </p:cNvPr>
          <p:cNvSpPr/>
          <p:nvPr/>
        </p:nvSpPr>
        <p:spPr>
          <a:xfrm>
            <a:off x="4573421" y="4034739"/>
            <a:ext cx="1253344" cy="29162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EB19F5C-BE2A-C78E-D78C-00C3E25786EF}"/>
              </a:ext>
            </a:extLst>
          </p:cNvPr>
          <p:cNvPicPr>
            <a:picLocks noChangeAspect="1"/>
          </p:cNvPicPr>
          <p:nvPr/>
        </p:nvPicPr>
        <p:blipFill>
          <a:blip r:embed="rId3"/>
          <a:stretch>
            <a:fillRect/>
          </a:stretch>
        </p:blipFill>
        <p:spPr>
          <a:xfrm>
            <a:off x="6591064" y="2993982"/>
            <a:ext cx="4462905" cy="3347179"/>
          </a:xfrm>
          <a:prstGeom prst="rect">
            <a:avLst/>
          </a:prstGeom>
        </p:spPr>
      </p:pic>
    </p:spTree>
    <p:extLst>
      <p:ext uri="{BB962C8B-B14F-4D97-AF65-F5344CB8AC3E}">
        <p14:creationId xmlns:p14="http://schemas.microsoft.com/office/powerpoint/2010/main" val="204738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DAEC6-632B-7B95-6C5D-C21A035E3F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F8E4AD-5C43-E0CF-80B8-FF224DFEB428}"/>
              </a:ext>
            </a:extLst>
          </p:cNvPr>
          <p:cNvSpPr>
            <a:spLocks noGrp="1"/>
          </p:cNvSpPr>
          <p:nvPr>
            <p:ph type="title"/>
          </p:nvPr>
        </p:nvSpPr>
        <p:spPr/>
        <p:txBody>
          <a:bodyPr/>
          <a:lstStyle/>
          <a:p>
            <a:r>
              <a:rPr lang="en-US" dirty="0"/>
              <a:t>Multi-layer panels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47231B-66E6-105C-FE62-0DFBBECA87FA}"/>
                  </a:ext>
                </a:extLst>
              </p:cNvPr>
              <p:cNvSpPr>
                <a:spLocks noGrp="1"/>
              </p:cNvSpPr>
              <p:nvPr>
                <p:ph idx="1"/>
              </p:nvPr>
            </p:nvSpPr>
            <p:spPr/>
            <p:txBody>
              <a:bodyPr/>
              <a:lstStyle/>
              <a:p>
                <a:pPr marL="457200" lvl="1" indent="0">
                  <a:buNone/>
                </a:pPr>
                <a14:m>
                  <m:oMath xmlns:m="http://schemas.openxmlformats.org/officeDocument/2006/math">
                    <m:f>
                      <m:fPr>
                        <m:ctrlPr>
                          <a:rPr lang="en-US" b="0" i="1" smtClean="0">
                            <a:latin typeface="Cambria Math" panose="02040503050406030204" pitchFamily="18" charset="0"/>
                          </a:rPr>
                        </m:ctrlPr>
                      </m:fPr>
                      <m:num>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sub>
                            </m:sSub>
                          </m:e>
                        </m:acc>
                      </m:num>
                      <m:den>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e>
                        </m:acc>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rPr>
                          <m:t>𝑗</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𝑜</m:t>
                                    </m:r>
                                  </m:sub>
                                </m:sSub>
                                <m:r>
                                  <a:rPr lang="en-US" i="1">
                                    <a:latin typeface="Cambria Math" panose="02040503050406030204" pitchFamily="18" charset="0"/>
                                  </a:rPr>
                                  <m:t>𝑐</m:t>
                                </m:r>
                              </m:e>
                            </m:d>
                          </m:e>
                          <m:sup>
                            <m:r>
                              <a:rPr lang="en-US" i="1">
                                <a:latin typeface="Cambria Math" panose="02040503050406030204" pitchFamily="18" charset="0"/>
                              </a:rPr>
                              <m:t>2</m:t>
                            </m:r>
                          </m:sup>
                        </m:sSup>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sec</m:t>
                                </m:r>
                              </m:e>
                              <m:sup>
                                <m:r>
                                  <a:rPr lang="en-US" b="0" i="1" smtClean="0">
                                    <a:latin typeface="Cambria Math" panose="02040503050406030204" pitchFamily="18" charset="0"/>
                                  </a:rPr>
                                  <m:t>2</m:t>
                                </m:r>
                              </m:sup>
                            </m:sSup>
                          </m:fName>
                          <m:e>
                            <m:r>
                              <a:rPr lang="en-US" b="0" i="1" smtClean="0">
                                <a:latin typeface="Cambria Math" panose="02040503050406030204" pitchFamily="18" charset="0"/>
                              </a:rPr>
                              <m:t>𝜙</m:t>
                            </m:r>
                          </m:e>
                        </m:func>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𝑘𝑑</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𝜙</m:t>
                                    </m:r>
                                  </m:e>
                                </m:func>
                              </m:e>
                            </m:d>
                          </m:e>
                        </m:func>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sin</m:t>
                                </m:r>
                              </m:e>
                              <m:sup>
                                <m:r>
                                  <a:rPr lang="en-US" b="0" i="1" smtClean="0">
                                    <a:latin typeface="Cambria Math" panose="02040503050406030204" pitchFamily="18" charset="0"/>
                                  </a:rPr>
                                  <m:t>2</m:t>
                                </m:r>
                              </m:sup>
                            </m:sSup>
                          </m:fName>
                          <m:e>
                            <m:d>
                              <m:dPr>
                                <m:ctrlPr>
                                  <a:rPr lang="en-US" b="0" i="1" smtClean="0">
                                    <a:latin typeface="Cambria Math" panose="02040503050406030204" pitchFamily="18" charset="0"/>
                                  </a:rPr>
                                </m:ctrlPr>
                              </m:dPr>
                              <m:e>
                                <m:r>
                                  <a:rPr lang="en-US" b="0" i="1" smtClean="0">
                                    <a:latin typeface="Cambria Math" panose="02040503050406030204" pitchFamily="18" charset="0"/>
                                  </a:rPr>
                                  <m:t>𝑘𝑑</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𝜙</m:t>
                                    </m:r>
                                  </m:e>
                                </m:func>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𝑜</m:t>
                                        </m:r>
                                      </m:sub>
                                    </m:sSub>
                                    <m:r>
                                      <a:rPr lang="en-US" b="0" i="1" smtClean="0">
                                        <a:latin typeface="Cambria Math" panose="02040503050406030204" pitchFamily="18" charset="0"/>
                                      </a:rPr>
                                      <m:t>𝑐</m:t>
                                    </m:r>
                                  </m:e>
                                </m:d>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sec</m:t>
                                </m:r>
                              </m:fName>
                              <m:e>
                                <m:r>
                                  <a:rPr lang="en-US" b="0" i="1" smtClean="0">
                                    <a:latin typeface="Cambria Math" panose="02040503050406030204" pitchFamily="18" charset="0"/>
                                  </a:rPr>
                                  <m:t>𝜙</m:t>
                                </m:r>
                              </m:e>
                            </m:func>
                          </m:e>
                        </m:func>
                      </m:den>
                    </m:f>
                  </m:oMath>
                </a14:m>
                <a:r>
                  <a:rPr lang="en-US" dirty="0"/>
                  <a:t> </a:t>
                </a:r>
              </a:p>
              <a:p>
                <a:pPr lvl="1"/>
                <a:endParaRPr lang="en-US" dirty="0"/>
              </a:p>
              <a:p>
                <a:pPr marL="457200" lvl="1" indent="0">
                  <a:buNone/>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𝑜</m:t>
                        </m:r>
                      </m:sub>
                    </m:sSub>
                    <m:r>
                      <a:rPr lang="en-US" b="0" i="1" smtClean="0">
                        <a:latin typeface="Cambria Math" panose="02040503050406030204" pitchFamily="18" charset="0"/>
                      </a:rPr>
                      <m:t>𝑐</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sec</m:t>
                        </m:r>
                      </m:fName>
                      <m:e>
                        <m:r>
                          <a:rPr lang="en-US" b="0" i="1" smtClean="0">
                            <a:latin typeface="Cambria Math" panose="02040503050406030204" pitchFamily="18" charset="0"/>
                          </a:rPr>
                          <m:t>𝜙</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𝑗</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cot</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𝑘𝑑</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𝜙</m:t>
                                        </m:r>
                                      </m:e>
                                    </m:func>
                                  </m:e>
                                </m:d>
                              </m:e>
                            </m:func>
                          </m:e>
                        </m:d>
                      </m:e>
                    </m:func>
                  </m:oMath>
                </a14:m>
                <a:r>
                  <a:rPr lang="en-US" dirty="0"/>
                  <a:t> </a:t>
                </a:r>
              </a:p>
              <a:p>
                <a:pPr marL="457200" lvl="1" indent="0">
                  <a:buNone/>
                </a:pPr>
                <a:endParaRPr lang="en-US" dirty="0"/>
              </a:p>
              <a:p>
                <a:pPr marL="457200" lvl="1"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𝑗</m:t>
                        </m:r>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sub>
                        </m:sSub>
                      </m:e>
                    </m:d>
                  </m:oMath>
                </a14:m>
                <a:r>
                  <a:rPr lang="en-US" dirty="0"/>
                  <a:t> </a:t>
                </a:r>
              </a:p>
              <a:p>
                <a:pPr lvl="1"/>
                <a:endParaRPr lang="en-US" dirty="0"/>
              </a:p>
            </p:txBody>
          </p:sp>
        </mc:Choice>
        <mc:Fallback xmlns="">
          <p:sp>
            <p:nvSpPr>
              <p:cNvPr id="3" name="Content Placeholder 2">
                <a:extLst>
                  <a:ext uri="{FF2B5EF4-FFF2-40B4-BE49-F238E27FC236}">
                    <a16:creationId xmlns:a16="http://schemas.microsoft.com/office/drawing/2014/main" id="{F047231B-66E6-105C-FE62-0DFBBECA87FA}"/>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18969D1-F3D1-93EF-456E-844F27233C6E}"/>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FCBFA9A2-B16B-EC10-D9D1-A9E92295999C}"/>
              </a:ext>
            </a:extLst>
          </p:cNvPr>
          <p:cNvSpPr>
            <a:spLocks noGrp="1"/>
          </p:cNvSpPr>
          <p:nvPr>
            <p:ph type="sldNum" sz="quarter" idx="12"/>
          </p:nvPr>
        </p:nvSpPr>
        <p:spPr/>
        <p:txBody>
          <a:bodyPr/>
          <a:lstStyle/>
          <a:p>
            <a:fld id="{B62F1270-CA5A-4BF1-AAF5-16F08E48CB78}" type="slidenum">
              <a:rPr lang="en-US" smtClean="0"/>
              <a:t>4</a:t>
            </a:fld>
            <a:endParaRPr lang="en-US" dirty="0"/>
          </a:p>
        </p:txBody>
      </p:sp>
      <p:cxnSp>
        <p:nvCxnSpPr>
          <p:cNvPr id="7" name="Straight Arrow Connector 6">
            <a:extLst>
              <a:ext uri="{FF2B5EF4-FFF2-40B4-BE49-F238E27FC236}">
                <a16:creationId xmlns:a16="http://schemas.microsoft.com/office/drawing/2014/main" id="{25521D9B-FFA2-1329-58C7-F4A4175770DF}"/>
              </a:ext>
            </a:extLst>
          </p:cNvPr>
          <p:cNvCxnSpPr/>
          <p:nvPr/>
        </p:nvCxnSpPr>
        <p:spPr>
          <a:xfrm flipV="1">
            <a:off x="7583328" y="1294848"/>
            <a:ext cx="0" cy="45819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7729C25-125C-6272-8F99-827EA22B6A96}"/>
                  </a:ext>
                </a:extLst>
              </p:cNvPr>
              <p:cNvSpPr txBox="1"/>
              <p:nvPr/>
            </p:nvSpPr>
            <p:spPr>
              <a:xfrm>
                <a:off x="7445309" y="925516"/>
                <a:ext cx="4461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67729C25-125C-6272-8F99-827EA22B6A96}"/>
                  </a:ext>
                </a:extLst>
              </p:cNvPr>
              <p:cNvSpPr txBox="1">
                <a:spLocks noRot="1" noChangeAspect="1" noMove="1" noResize="1" noEditPoints="1" noAdjustHandles="1" noChangeArrowheads="1" noChangeShapeType="1" noTextEdit="1"/>
              </p:cNvSpPr>
              <p:nvPr/>
            </p:nvSpPr>
            <p:spPr>
              <a:xfrm>
                <a:off x="7445309" y="925516"/>
                <a:ext cx="446148" cy="369332"/>
              </a:xfrm>
              <a:prstGeom prst="rect">
                <a:avLst/>
              </a:prstGeom>
              <a:blipFill>
                <a:blip r:embed="rId3"/>
                <a:stretch>
                  <a:fillRect/>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EEE14DBA-D0EF-25B0-5BBB-C3D884280709}"/>
              </a:ext>
            </a:extLst>
          </p:cNvPr>
          <p:cNvGrpSpPr/>
          <p:nvPr/>
        </p:nvGrpSpPr>
        <p:grpSpPr>
          <a:xfrm>
            <a:off x="7134942" y="1528418"/>
            <a:ext cx="896772" cy="1061900"/>
            <a:chOff x="4938623" y="1371600"/>
            <a:chExt cx="896772" cy="1061900"/>
          </a:xfrm>
        </p:grpSpPr>
        <p:sp>
          <p:nvSpPr>
            <p:cNvPr id="10" name="Arc 9">
              <a:extLst>
                <a:ext uri="{FF2B5EF4-FFF2-40B4-BE49-F238E27FC236}">
                  <a16:creationId xmlns:a16="http://schemas.microsoft.com/office/drawing/2014/main" id="{336A009E-9B79-7018-C2CE-9199FE164751}"/>
                </a:ext>
              </a:extLst>
            </p:cNvPr>
            <p:cNvSpPr/>
            <p:nvPr/>
          </p:nvSpPr>
          <p:spPr>
            <a:xfrm>
              <a:off x="4938623" y="1371600"/>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0B66038C-F9EB-CE3C-3A04-C423A32A955E}"/>
                </a:ext>
              </a:extLst>
            </p:cNvPr>
            <p:cNvSpPr/>
            <p:nvPr/>
          </p:nvSpPr>
          <p:spPr>
            <a:xfrm rot="10800000">
              <a:off x="5248990" y="1847095"/>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6F85CA-3196-B573-06DD-AD8FC19D50F0}"/>
              </a:ext>
            </a:extLst>
          </p:cNvPr>
          <p:cNvGrpSpPr/>
          <p:nvPr/>
        </p:nvGrpSpPr>
        <p:grpSpPr>
          <a:xfrm>
            <a:off x="7134942" y="2484151"/>
            <a:ext cx="896772" cy="1061900"/>
            <a:chOff x="4938623" y="1371600"/>
            <a:chExt cx="896772" cy="1061900"/>
          </a:xfrm>
        </p:grpSpPr>
        <p:sp>
          <p:nvSpPr>
            <p:cNvPr id="13" name="Arc 12">
              <a:extLst>
                <a:ext uri="{FF2B5EF4-FFF2-40B4-BE49-F238E27FC236}">
                  <a16:creationId xmlns:a16="http://schemas.microsoft.com/office/drawing/2014/main" id="{AED20186-94BD-F16D-E829-71B6FBD5A1C3}"/>
                </a:ext>
              </a:extLst>
            </p:cNvPr>
            <p:cNvSpPr/>
            <p:nvPr/>
          </p:nvSpPr>
          <p:spPr>
            <a:xfrm>
              <a:off x="4938623" y="1371600"/>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4A4BB5A8-AEA1-BD0C-3569-F9598488B6DE}"/>
                </a:ext>
              </a:extLst>
            </p:cNvPr>
            <p:cNvSpPr/>
            <p:nvPr/>
          </p:nvSpPr>
          <p:spPr>
            <a:xfrm rot="10800000">
              <a:off x="5248990" y="1847095"/>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0B82866B-2AAC-AB2F-CCEC-5BDE570942DE}"/>
              </a:ext>
            </a:extLst>
          </p:cNvPr>
          <p:cNvGrpSpPr/>
          <p:nvPr/>
        </p:nvGrpSpPr>
        <p:grpSpPr>
          <a:xfrm>
            <a:off x="7134942" y="3456599"/>
            <a:ext cx="896772" cy="1061900"/>
            <a:chOff x="4938623" y="1371600"/>
            <a:chExt cx="896772" cy="1061900"/>
          </a:xfrm>
        </p:grpSpPr>
        <p:sp>
          <p:nvSpPr>
            <p:cNvPr id="16" name="Arc 15">
              <a:extLst>
                <a:ext uri="{FF2B5EF4-FFF2-40B4-BE49-F238E27FC236}">
                  <a16:creationId xmlns:a16="http://schemas.microsoft.com/office/drawing/2014/main" id="{75411602-F695-82C7-B7D7-7C65D6A6CFED}"/>
                </a:ext>
              </a:extLst>
            </p:cNvPr>
            <p:cNvSpPr/>
            <p:nvPr/>
          </p:nvSpPr>
          <p:spPr>
            <a:xfrm>
              <a:off x="4938623" y="1371600"/>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85FE1737-059A-1834-FC6A-2766EFE1028F}"/>
                </a:ext>
              </a:extLst>
            </p:cNvPr>
            <p:cNvSpPr/>
            <p:nvPr/>
          </p:nvSpPr>
          <p:spPr>
            <a:xfrm rot="10800000">
              <a:off x="5248990" y="1847095"/>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A4995CE-C5CF-6003-2578-0FF0B1BD273F}"/>
              </a:ext>
            </a:extLst>
          </p:cNvPr>
          <p:cNvGrpSpPr/>
          <p:nvPr/>
        </p:nvGrpSpPr>
        <p:grpSpPr>
          <a:xfrm>
            <a:off x="7134942" y="4420721"/>
            <a:ext cx="896772" cy="1061900"/>
            <a:chOff x="4938623" y="1371600"/>
            <a:chExt cx="896772" cy="1061900"/>
          </a:xfrm>
        </p:grpSpPr>
        <p:sp>
          <p:nvSpPr>
            <p:cNvPr id="19" name="Arc 18">
              <a:extLst>
                <a:ext uri="{FF2B5EF4-FFF2-40B4-BE49-F238E27FC236}">
                  <a16:creationId xmlns:a16="http://schemas.microsoft.com/office/drawing/2014/main" id="{35DD7BA5-7836-B1D2-04C3-9EF112578318}"/>
                </a:ext>
              </a:extLst>
            </p:cNvPr>
            <p:cNvSpPr/>
            <p:nvPr/>
          </p:nvSpPr>
          <p:spPr>
            <a:xfrm>
              <a:off x="4938623" y="1371600"/>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Arc 19">
              <a:extLst>
                <a:ext uri="{FF2B5EF4-FFF2-40B4-BE49-F238E27FC236}">
                  <a16:creationId xmlns:a16="http://schemas.microsoft.com/office/drawing/2014/main" id="{ECE2489E-2173-8BA9-CCFD-02A30D5444A5}"/>
                </a:ext>
              </a:extLst>
            </p:cNvPr>
            <p:cNvSpPr/>
            <p:nvPr/>
          </p:nvSpPr>
          <p:spPr>
            <a:xfrm rot="10800000">
              <a:off x="5248990" y="1847095"/>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cxnSp>
        <p:nvCxnSpPr>
          <p:cNvPr id="21" name="Straight Connector 20">
            <a:extLst>
              <a:ext uri="{FF2B5EF4-FFF2-40B4-BE49-F238E27FC236}">
                <a16:creationId xmlns:a16="http://schemas.microsoft.com/office/drawing/2014/main" id="{9BB34F60-F209-3836-A228-2C9742A98205}"/>
              </a:ext>
            </a:extLst>
          </p:cNvPr>
          <p:cNvCxnSpPr>
            <a:cxnSpLocks/>
          </p:cNvCxnSpPr>
          <p:nvPr/>
        </p:nvCxnSpPr>
        <p:spPr>
          <a:xfrm flipH="1" flipV="1">
            <a:off x="6638481" y="1664175"/>
            <a:ext cx="956409" cy="8895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4B3A6F4-8D03-4050-3601-4C532FB6C696}"/>
              </a:ext>
            </a:extLst>
          </p:cNvPr>
          <p:cNvCxnSpPr>
            <a:cxnSpLocks/>
          </p:cNvCxnSpPr>
          <p:nvPr/>
        </p:nvCxnSpPr>
        <p:spPr>
          <a:xfrm flipH="1" flipV="1">
            <a:off x="6638481" y="2146651"/>
            <a:ext cx="956409" cy="8895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4A3E90C-D9A8-F24A-D8C0-8F2B568206D0}"/>
              </a:ext>
            </a:extLst>
          </p:cNvPr>
          <p:cNvCxnSpPr>
            <a:cxnSpLocks/>
          </p:cNvCxnSpPr>
          <p:nvPr/>
        </p:nvCxnSpPr>
        <p:spPr>
          <a:xfrm flipH="1" flipV="1">
            <a:off x="6638481" y="2629127"/>
            <a:ext cx="956409" cy="8895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14C0E9-CD57-754B-1CCA-B9AFFAD24D38}"/>
              </a:ext>
            </a:extLst>
          </p:cNvPr>
          <p:cNvCxnSpPr>
            <a:cxnSpLocks/>
          </p:cNvCxnSpPr>
          <p:nvPr/>
        </p:nvCxnSpPr>
        <p:spPr>
          <a:xfrm flipH="1" flipV="1">
            <a:off x="6638481" y="3111603"/>
            <a:ext cx="956409" cy="8895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02BF89-854B-02FA-DEF4-6939E4414D34}"/>
              </a:ext>
            </a:extLst>
          </p:cNvPr>
          <p:cNvCxnSpPr>
            <a:cxnSpLocks/>
          </p:cNvCxnSpPr>
          <p:nvPr/>
        </p:nvCxnSpPr>
        <p:spPr>
          <a:xfrm flipH="1" flipV="1">
            <a:off x="6638481" y="3594077"/>
            <a:ext cx="956409" cy="8895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F0F3CDD-5AB8-A0B1-C41C-CA356EC86F6F}"/>
              </a:ext>
            </a:extLst>
          </p:cNvPr>
          <p:cNvCxnSpPr/>
          <p:nvPr/>
        </p:nvCxnSpPr>
        <p:spPr>
          <a:xfrm flipV="1">
            <a:off x="6954908" y="1613402"/>
            <a:ext cx="308114" cy="339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6171112-05A9-3069-2485-F92F013C2B0F}"/>
                  </a:ext>
                </a:extLst>
              </p:cNvPr>
              <p:cNvSpPr txBox="1"/>
              <p:nvPr/>
            </p:nvSpPr>
            <p:spPr>
              <a:xfrm>
                <a:off x="6882573" y="1493523"/>
                <a:ext cx="2815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oMath>
                  </m:oMathPara>
                </a14:m>
                <a:endParaRPr lang="en-US" dirty="0"/>
              </a:p>
            </p:txBody>
          </p:sp>
        </mc:Choice>
        <mc:Fallback xmlns="">
          <p:sp>
            <p:nvSpPr>
              <p:cNvPr id="27" name="TextBox 26">
                <a:extLst>
                  <a:ext uri="{FF2B5EF4-FFF2-40B4-BE49-F238E27FC236}">
                    <a16:creationId xmlns:a16="http://schemas.microsoft.com/office/drawing/2014/main" id="{86171112-05A9-3069-2485-F92F013C2B0F}"/>
                  </a:ext>
                </a:extLst>
              </p:cNvPr>
              <p:cNvSpPr txBox="1">
                <a:spLocks noRot="1" noChangeAspect="1" noMove="1" noResize="1" noEditPoints="1" noAdjustHandles="1" noChangeArrowheads="1" noChangeShapeType="1" noTextEdit="1"/>
              </p:cNvSpPr>
              <p:nvPr/>
            </p:nvSpPr>
            <p:spPr>
              <a:xfrm>
                <a:off x="6882573" y="1493523"/>
                <a:ext cx="281552" cy="276999"/>
              </a:xfrm>
              <a:prstGeom prst="rect">
                <a:avLst/>
              </a:prstGeom>
              <a:blipFill>
                <a:blip r:embed="rId4"/>
                <a:stretch>
                  <a:fillRect l="-21739" r="-8696" b="-15556"/>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24C0091D-72DC-CC51-54D0-7FD3BA98C38A}"/>
              </a:ext>
            </a:extLst>
          </p:cNvPr>
          <p:cNvCxnSpPr>
            <a:cxnSpLocks/>
          </p:cNvCxnSpPr>
          <p:nvPr/>
        </p:nvCxnSpPr>
        <p:spPr>
          <a:xfrm flipV="1">
            <a:off x="6732655" y="3484863"/>
            <a:ext cx="826288" cy="926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2256C97-C971-FADD-4A4B-9AEC5D2543A4}"/>
                  </a:ext>
                </a:extLst>
              </p:cNvPr>
              <p:cNvSpPr txBox="1"/>
              <p:nvPr/>
            </p:nvSpPr>
            <p:spPr>
              <a:xfrm>
                <a:off x="6505186" y="4329867"/>
                <a:ext cx="2484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e>
                        <m:sub>
                          <m:r>
                            <a:rPr lang="en-US" b="0" i="1" smtClean="0">
                              <a:latin typeface="Cambria Math" panose="02040503050406030204" pitchFamily="18" charset="0"/>
                            </a:rPr>
                            <m:t>𝑖</m:t>
                          </m:r>
                        </m:sub>
                      </m:sSub>
                    </m:oMath>
                  </m:oMathPara>
                </a14:m>
                <a:endParaRPr lang="en-US" dirty="0"/>
              </a:p>
            </p:txBody>
          </p:sp>
        </mc:Choice>
        <mc:Fallback xmlns="">
          <p:sp>
            <p:nvSpPr>
              <p:cNvPr id="29" name="TextBox 28">
                <a:extLst>
                  <a:ext uri="{FF2B5EF4-FFF2-40B4-BE49-F238E27FC236}">
                    <a16:creationId xmlns:a16="http://schemas.microsoft.com/office/drawing/2014/main" id="{E2256C97-C971-FADD-4A4B-9AEC5D2543A4}"/>
                  </a:ext>
                </a:extLst>
              </p:cNvPr>
              <p:cNvSpPr txBox="1">
                <a:spLocks noRot="1" noChangeAspect="1" noMove="1" noResize="1" noEditPoints="1" noAdjustHandles="1" noChangeArrowheads="1" noChangeShapeType="1" noTextEdit="1"/>
              </p:cNvSpPr>
              <p:nvPr/>
            </p:nvSpPr>
            <p:spPr>
              <a:xfrm>
                <a:off x="6505186" y="4329867"/>
                <a:ext cx="248465" cy="276999"/>
              </a:xfrm>
              <a:prstGeom prst="rect">
                <a:avLst/>
              </a:prstGeom>
              <a:blipFill>
                <a:blip r:embed="rId5"/>
                <a:stretch>
                  <a:fillRect l="-24390" t="-8696" r="-53659" b="-23913"/>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35521613-A63E-676D-958B-D37EB87220F2}"/>
              </a:ext>
            </a:extLst>
          </p:cNvPr>
          <p:cNvCxnSpPr>
            <a:cxnSpLocks/>
            <a:stCxn id="11" idx="0"/>
          </p:cNvCxnSpPr>
          <p:nvPr/>
        </p:nvCxnSpPr>
        <p:spPr>
          <a:xfrm flipH="1">
            <a:off x="6112851" y="2536223"/>
            <a:ext cx="1455969" cy="1748671"/>
          </a:xfrm>
          <a:prstGeom prst="line">
            <a:avLst/>
          </a:prstGeom>
          <a:ln>
            <a:prstDash val="lgDash"/>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6DF2085C-3556-B27A-ED86-076114B1A11B}"/>
              </a:ext>
            </a:extLst>
          </p:cNvPr>
          <p:cNvCxnSpPr>
            <a:cxnSpLocks/>
          </p:cNvCxnSpPr>
          <p:nvPr/>
        </p:nvCxnSpPr>
        <p:spPr>
          <a:xfrm flipH="1">
            <a:off x="6127359" y="3007759"/>
            <a:ext cx="1455969" cy="1748671"/>
          </a:xfrm>
          <a:prstGeom prst="line">
            <a:avLst/>
          </a:prstGeom>
          <a:ln>
            <a:prstDash val="lgDash"/>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6446B883-C40C-C3BB-E69E-524C08ABC533}"/>
              </a:ext>
            </a:extLst>
          </p:cNvPr>
          <p:cNvCxnSpPr>
            <a:cxnSpLocks/>
          </p:cNvCxnSpPr>
          <p:nvPr/>
        </p:nvCxnSpPr>
        <p:spPr>
          <a:xfrm flipH="1">
            <a:off x="6114973" y="4008634"/>
            <a:ext cx="1455969" cy="1748671"/>
          </a:xfrm>
          <a:prstGeom prst="line">
            <a:avLst/>
          </a:prstGeom>
          <a:ln>
            <a:prstDash val="lgDash"/>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736289A6-D668-F9A1-AA0D-215376724FB4}"/>
              </a:ext>
            </a:extLst>
          </p:cNvPr>
          <p:cNvCxnSpPr>
            <a:cxnSpLocks/>
          </p:cNvCxnSpPr>
          <p:nvPr/>
        </p:nvCxnSpPr>
        <p:spPr>
          <a:xfrm flipH="1">
            <a:off x="6112850" y="4496256"/>
            <a:ext cx="1455969" cy="1748671"/>
          </a:xfrm>
          <a:prstGeom prst="line">
            <a:avLst/>
          </a:prstGeom>
          <a:ln>
            <a:prstDash val="lgDash"/>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2E4BC705-E93E-8946-DAE9-308605670B45}"/>
              </a:ext>
            </a:extLst>
          </p:cNvPr>
          <p:cNvCxnSpPr>
            <a:cxnSpLocks/>
          </p:cNvCxnSpPr>
          <p:nvPr/>
        </p:nvCxnSpPr>
        <p:spPr>
          <a:xfrm flipH="1" flipV="1">
            <a:off x="6611241" y="2774981"/>
            <a:ext cx="947702" cy="7327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A8F8ED4-B379-B143-33B0-098CD1F89FE1}"/>
                  </a:ext>
                </a:extLst>
              </p:cNvPr>
              <p:cNvSpPr txBox="1"/>
              <p:nvPr/>
            </p:nvSpPr>
            <p:spPr>
              <a:xfrm>
                <a:off x="6280462" y="2633492"/>
                <a:ext cx="2767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e>
                        <m:sub>
                          <m:r>
                            <a:rPr lang="en-US" b="0" i="1" smtClean="0">
                              <a:latin typeface="Cambria Math" panose="02040503050406030204" pitchFamily="18" charset="0"/>
                            </a:rPr>
                            <m:t>𝑟</m:t>
                          </m:r>
                        </m:sub>
                      </m:sSub>
                    </m:oMath>
                  </m:oMathPara>
                </a14:m>
                <a:endParaRPr lang="en-US" dirty="0"/>
              </a:p>
            </p:txBody>
          </p:sp>
        </mc:Choice>
        <mc:Fallback xmlns="">
          <p:sp>
            <p:nvSpPr>
              <p:cNvPr id="35" name="TextBox 34">
                <a:extLst>
                  <a:ext uri="{FF2B5EF4-FFF2-40B4-BE49-F238E27FC236}">
                    <a16:creationId xmlns:a16="http://schemas.microsoft.com/office/drawing/2014/main" id="{CA8F8ED4-B379-B143-33B0-098CD1F89FE1}"/>
                  </a:ext>
                </a:extLst>
              </p:cNvPr>
              <p:cNvSpPr txBox="1">
                <a:spLocks noRot="1" noChangeAspect="1" noMove="1" noResize="1" noEditPoints="1" noAdjustHandles="1" noChangeArrowheads="1" noChangeShapeType="1" noTextEdit="1"/>
              </p:cNvSpPr>
              <p:nvPr/>
            </p:nvSpPr>
            <p:spPr>
              <a:xfrm>
                <a:off x="6280462" y="2633492"/>
                <a:ext cx="276742" cy="276999"/>
              </a:xfrm>
              <a:prstGeom prst="rect">
                <a:avLst/>
              </a:prstGeom>
              <a:blipFill>
                <a:blip r:embed="rId6"/>
                <a:stretch>
                  <a:fillRect l="-21739" t="-8889" r="-45652" b="-26667"/>
                </a:stretch>
              </a:blipFill>
            </p:spPr>
            <p:txBody>
              <a:bodyPr/>
              <a:lstStyle/>
              <a:p>
                <a:r>
                  <a:rPr lang="en-US">
                    <a:noFill/>
                  </a:rPr>
                  <a:t> </a:t>
                </a:r>
              </a:p>
            </p:txBody>
          </p:sp>
        </mc:Fallback>
      </mc:AlternateContent>
      <p:sp>
        <p:nvSpPr>
          <p:cNvPr id="36" name="Arc 35">
            <a:extLst>
              <a:ext uri="{FF2B5EF4-FFF2-40B4-BE49-F238E27FC236}">
                <a16:creationId xmlns:a16="http://schemas.microsoft.com/office/drawing/2014/main" id="{D5BC1246-6839-B821-25A8-F48609130888}"/>
              </a:ext>
            </a:extLst>
          </p:cNvPr>
          <p:cNvSpPr/>
          <p:nvPr/>
        </p:nvSpPr>
        <p:spPr>
          <a:xfrm>
            <a:off x="6871415" y="3040598"/>
            <a:ext cx="930325" cy="930325"/>
          </a:xfrm>
          <a:prstGeom prst="arc">
            <a:avLst>
              <a:gd name="adj1" fmla="val 6816432"/>
              <a:gd name="adj2" fmla="val 109503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A986D97-E204-5DBF-7694-88387BAAC0E8}"/>
                  </a:ext>
                </a:extLst>
              </p:cNvPr>
              <p:cNvSpPr txBox="1"/>
              <p:nvPr/>
            </p:nvSpPr>
            <p:spPr>
              <a:xfrm>
                <a:off x="6973268" y="3507715"/>
                <a:ext cx="2149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𝜙</m:t>
                      </m:r>
                    </m:oMath>
                  </m:oMathPara>
                </a14:m>
                <a:endParaRPr lang="en-US" dirty="0"/>
              </a:p>
            </p:txBody>
          </p:sp>
        </mc:Choice>
        <mc:Fallback xmlns="">
          <p:sp>
            <p:nvSpPr>
              <p:cNvPr id="37" name="TextBox 36">
                <a:extLst>
                  <a:ext uri="{FF2B5EF4-FFF2-40B4-BE49-F238E27FC236}">
                    <a16:creationId xmlns:a16="http://schemas.microsoft.com/office/drawing/2014/main" id="{4A986D97-E204-5DBF-7694-88387BAAC0E8}"/>
                  </a:ext>
                </a:extLst>
              </p:cNvPr>
              <p:cNvSpPr txBox="1">
                <a:spLocks noRot="1" noChangeAspect="1" noMove="1" noResize="1" noEditPoints="1" noAdjustHandles="1" noChangeArrowheads="1" noChangeShapeType="1" noTextEdit="1"/>
              </p:cNvSpPr>
              <p:nvPr/>
            </p:nvSpPr>
            <p:spPr>
              <a:xfrm>
                <a:off x="6973268" y="3507715"/>
                <a:ext cx="214931" cy="276999"/>
              </a:xfrm>
              <a:prstGeom prst="rect">
                <a:avLst/>
              </a:prstGeom>
              <a:blipFill>
                <a:blip r:embed="rId7"/>
                <a:stretch>
                  <a:fillRect l="-40000" r="-34286" b="-32609"/>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8C22ED7B-0F02-C0DA-B704-AFDEEF9748B9}"/>
              </a:ext>
            </a:extLst>
          </p:cNvPr>
          <p:cNvCxnSpPr/>
          <p:nvPr/>
        </p:nvCxnSpPr>
        <p:spPr>
          <a:xfrm flipV="1">
            <a:off x="9291365" y="1294848"/>
            <a:ext cx="0" cy="45819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48929CB-9B2C-B134-D744-2E17156D61E3}"/>
                  </a:ext>
                </a:extLst>
              </p:cNvPr>
              <p:cNvSpPr txBox="1"/>
              <p:nvPr/>
            </p:nvSpPr>
            <p:spPr>
              <a:xfrm>
                <a:off x="9153346" y="925516"/>
                <a:ext cx="4514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2</m:t>
                          </m:r>
                        </m:sub>
                      </m:sSub>
                    </m:oMath>
                  </m:oMathPara>
                </a14:m>
                <a:endParaRPr lang="en-US" dirty="0"/>
              </a:p>
            </p:txBody>
          </p:sp>
        </mc:Choice>
        <mc:Fallback xmlns="">
          <p:sp>
            <p:nvSpPr>
              <p:cNvPr id="39" name="TextBox 38">
                <a:extLst>
                  <a:ext uri="{FF2B5EF4-FFF2-40B4-BE49-F238E27FC236}">
                    <a16:creationId xmlns:a16="http://schemas.microsoft.com/office/drawing/2014/main" id="{E48929CB-9B2C-B134-D744-2E17156D61E3}"/>
                  </a:ext>
                </a:extLst>
              </p:cNvPr>
              <p:cNvSpPr txBox="1">
                <a:spLocks noRot="1" noChangeAspect="1" noMove="1" noResize="1" noEditPoints="1" noAdjustHandles="1" noChangeArrowheads="1" noChangeShapeType="1" noTextEdit="1"/>
              </p:cNvSpPr>
              <p:nvPr/>
            </p:nvSpPr>
            <p:spPr>
              <a:xfrm>
                <a:off x="9153346" y="925516"/>
                <a:ext cx="451470" cy="369332"/>
              </a:xfrm>
              <a:prstGeom prst="rect">
                <a:avLst/>
              </a:prstGeom>
              <a:blipFill>
                <a:blip r:embed="rId8"/>
                <a:stretch>
                  <a:fillRect/>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42D113EF-B75D-1FE6-DBC2-3C66C59EC0C8}"/>
              </a:ext>
            </a:extLst>
          </p:cNvPr>
          <p:cNvGrpSpPr/>
          <p:nvPr/>
        </p:nvGrpSpPr>
        <p:grpSpPr>
          <a:xfrm>
            <a:off x="8842979" y="1528418"/>
            <a:ext cx="896772" cy="1061900"/>
            <a:chOff x="4938623" y="1371600"/>
            <a:chExt cx="896772" cy="1061900"/>
          </a:xfrm>
        </p:grpSpPr>
        <p:sp>
          <p:nvSpPr>
            <p:cNvPr id="41" name="Arc 40">
              <a:extLst>
                <a:ext uri="{FF2B5EF4-FFF2-40B4-BE49-F238E27FC236}">
                  <a16:creationId xmlns:a16="http://schemas.microsoft.com/office/drawing/2014/main" id="{B2BA055C-6129-F7F3-CEBD-42A79808F0D3}"/>
                </a:ext>
              </a:extLst>
            </p:cNvPr>
            <p:cNvSpPr/>
            <p:nvPr/>
          </p:nvSpPr>
          <p:spPr>
            <a:xfrm>
              <a:off x="4938623" y="1371600"/>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3C5455B7-1286-7BEF-FD2F-E716FD7CA148}"/>
                </a:ext>
              </a:extLst>
            </p:cNvPr>
            <p:cNvSpPr/>
            <p:nvPr/>
          </p:nvSpPr>
          <p:spPr>
            <a:xfrm rot="10800000">
              <a:off x="5248990" y="1847095"/>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0CE23FC0-857A-98D3-F979-FF4C64935A2F}"/>
              </a:ext>
            </a:extLst>
          </p:cNvPr>
          <p:cNvGrpSpPr/>
          <p:nvPr/>
        </p:nvGrpSpPr>
        <p:grpSpPr>
          <a:xfrm>
            <a:off x="8842979" y="2484151"/>
            <a:ext cx="896772" cy="1061900"/>
            <a:chOff x="4938623" y="1371600"/>
            <a:chExt cx="896772" cy="1061900"/>
          </a:xfrm>
        </p:grpSpPr>
        <p:sp>
          <p:nvSpPr>
            <p:cNvPr id="44" name="Arc 43">
              <a:extLst>
                <a:ext uri="{FF2B5EF4-FFF2-40B4-BE49-F238E27FC236}">
                  <a16:creationId xmlns:a16="http://schemas.microsoft.com/office/drawing/2014/main" id="{8036ECB2-C4FD-AF2C-A0FC-2903A19B2AD0}"/>
                </a:ext>
              </a:extLst>
            </p:cNvPr>
            <p:cNvSpPr/>
            <p:nvPr/>
          </p:nvSpPr>
          <p:spPr>
            <a:xfrm>
              <a:off x="4938623" y="1371600"/>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5" name="Arc 44">
              <a:extLst>
                <a:ext uri="{FF2B5EF4-FFF2-40B4-BE49-F238E27FC236}">
                  <a16:creationId xmlns:a16="http://schemas.microsoft.com/office/drawing/2014/main" id="{EF80D143-2E9C-6C38-0DEC-8737DB5D30C6}"/>
                </a:ext>
              </a:extLst>
            </p:cNvPr>
            <p:cNvSpPr/>
            <p:nvPr/>
          </p:nvSpPr>
          <p:spPr>
            <a:xfrm rot="10800000">
              <a:off x="5248990" y="1847095"/>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2D5B3C85-32A1-F68F-3E5E-3F57C4DB1303}"/>
              </a:ext>
            </a:extLst>
          </p:cNvPr>
          <p:cNvGrpSpPr/>
          <p:nvPr/>
        </p:nvGrpSpPr>
        <p:grpSpPr>
          <a:xfrm>
            <a:off x="8842979" y="3456599"/>
            <a:ext cx="896772" cy="1061900"/>
            <a:chOff x="4938623" y="1371600"/>
            <a:chExt cx="896772" cy="1061900"/>
          </a:xfrm>
        </p:grpSpPr>
        <p:sp>
          <p:nvSpPr>
            <p:cNvPr id="47" name="Arc 46">
              <a:extLst>
                <a:ext uri="{FF2B5EF4-FFF2-40B4-BE49-F238E27FC236}">
                  <a16:creationId xmlns:a16="http://schemas.microsoft.com/office/drawing/2014/main" id="{6B290BCB-AF52-2C57-D6DF-A8FF2BDC24B1}"/>
                </a:ext>
              </a:extLst>
            </p:cNvPr>
            <p:cNvSpPr/>
            <p:nvPr/>
          </p:nvSpPr>
          <p:spPr>
            <a:xfrm>
              <a:off x="4938623" y="1371600"/>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8" name="Arc 47">
              <a:extLst>
                <a:ext uri="{FF2B5EF4-FFF2-40B4-BE49-F238E27FC236}">
                  <a16:creationId xmlns:a16="http://schemas.microsoft.com/office/drawing/2014/main" id="{DA8177CE-2D9D-0304-8DEF-3E5EA5F99DC4}"/>
                </a:ext>
              </a:extLst>
            </p:cNvPr>
            <p:cNvSpPr/>
            <p:nvPr/>
          </p:nvSpPr>
          <p:spPr>
            <a:xfrm rot="10800000">
              <a:off x="5248990" y="1847095"/>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6097EF46-7D72-EC0F-6B4E-F95BC67F5E2A}"/>
              </a:ext>
            </a:extLst>
          </p:cNvPr>
          <p:cNvGrpSpPr/>
          <p:nvPr/>
        </p:nvGrpSpPr>
        <p:grpSpPr>
          <a:xfrm>
            <a:off x="8842979" y="4420721"/>
            <a:ext cx="896772" cy="1061900"/>
            <a:chOff x="4938623" y="1371600"/>
            <a:chExt cx="896772" cy="1061900"/>
          </a:xfrm>
        </p:grpSpPr>
        <p:sp>
          <p:nvSpPr>
            <p:cNvPr id="50" name="Arc 49">
              <a:extLst>
                <a:ext uri="{FF2B5EF4-FFF2-40B4-BE49-F238E27FC236}">
                  <a16:creationId xmlns:a16="http://schemas.microsoft.com/office/drawing/2014/main" id="{5D546E0B-8D2E-955F-EB30-F29929B4F9F7}"/>
                </a:ext>
              </a:extLst>
            </p:cNvPr>
            <p:cNvSpPr/>
            <p:nvPr/>
          </p:nvSpPr>
          <p:spPr>
            <a:xfrm>
              <a:off x="4938623" y="1371600"/>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1" name="Arc 50">
              <a:extLst>
                <a:ext uri="{FF2B5EF4-FFF2-40B4-BE49-F238E27FC236}">
                  <a16:creationId xmlns:a16="http://schemas.microsoft.com/office/drawing/2014/main" id="{1D8357D5-7763-6384-699B-5438AB7FA584}"/>
                </a:ext>
              </a:extLst>
            </p:cNvPr>
            <p:cNvSpPr/>
            <p:nvPr/>
          </p:nvSpPr>
          <p:spPr>
            <a:xfrm rot="10800000">
              <a:off x="5248990" y="1847095"/>
              <a:ext cx="586405" cy="586405"/>
            </a:xfrm>
            <a:prstGeom prst="arc">
              <a:avLst>
                <a:gd name="adj1" fmla="val 18321768"/>
                <a:gd name="adj2" fmla="val 3479711"/>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cxnSp>
        <p:nvCxnSpPr>
          <p:cNvPr id="52" name="Straight Connector 51">
            <a:extLst>
              <a:ext uri="{FF2B5EF4-FFF2-40B4-BE49-F238E27FC236}">
                <a16:creationId xmlns:a16="http://schemas.microsoft.com/office/drawing/2014/main" id="{83297393-C790-9EF8-877F-9C63AB79F7D8}"/>
              </a:ext>
            </a:extLst>
          </p:cNvPr>
          <p:cNvCxnSpPr>
            <a:cxnSpLocks/>
          </p:cNvCxnSpPr>
          <p:nvPr/>
        </p:nvCxnSpPr>
        <p:spPr>
          <a:xfrm flipH="1" flipV="1">
            <a:off x="9283835" y="2531569"/>
            <a:ext cx="1000604" cy="174958"/>
          </a:xfrm>
          <a:prstGeom prst="line">
            <a:avLst/>
          </a:prstGeom>
          <a:ln>
            <a:solidFill>
              <a:srgbClr val="7030A0"/>
            </a:solidFill>
          </a:ln>
        </p:spPr>
        <p:style>
          <a:lnRef idx="1">
            <a:schemeClr val="accent6"/>
          </a:lnRef>
          <a:fillRef idx="0">
            <a:schemeClr val="accent6"/>
          </a:fillRef>
          <a:effectRef idx="0">
            <a:schemeClr val="accent6"/>
          </a:effectRef>
          <a:fontRef idx="minor">
            <a:schemeClr val="tx1"/>
          </a:fontRef>
        </p:style>
      </p:cxnSp>
      <p:cxnSp>
        <p:nvCxnSpPr>
          <p:cNvPr id="53" name="Straight Connector 52">
            <a:extLst>
              <a:ext uri="{FF2B5EF4-FFF2-40B4-BE49-F238E27FC236}">
                <a16:creationId xmlns:a16="http://schemas.microsoft.com/office/drawing/2014/main" id="{5141E9D7-3775-1697-4514-071F3283DEE6}"/>
              </a:ext>
            </a:extLst>
          </p:cNvPr>
          <p:cNvCxnSpPr>
            <a:cxnSpLocks/>
          </p:cNvCxnSpPr>
          <p:nvPr/>
        </p:nvCxnSpPr>
        <p:spPr>
          <a:xfrm flipH="1" flipV="1">
            <a:off x="9289243" y="3043781"/>
            <a:ext cx="1033653" cy="180737"/>
          </a:xfrm>
          <a:prstGeom prst="line">
            <a:avLst/>
          </a:prstGeom>
          <a:ln>
            <a:solidFill>
              <a:srgbClr val="7030A0"/>
            </a:solidFill>
          </a:ln>
        </p:spPr>
        <p:style>
          <a:lnRef idx="1">
            <a:schemeClr val="accent6"/>
          </a:lnRef>
          <a:fillRef idx="0">
            <a:schemeClr val="accent6"/>
          </a:fillRef>
          <a:effectRef idx="0">
            <a:schemeClr val="accent6"/>
          </a:effectRef>
          <a:fontRef idx="minor">
            <a:schemeClr val="tx1"/>
          </a:fontRef>
        </p:style>
      </p:cxnSp>
      <p:cxnSp>
        <p:nvCxnSpPr>
          <p:cNvPr id="54" name="Straight Connector 53">
            <a:extLst>
              <a:ext uri="{FF2B5EF4-FFF2-40B4-BE49-F238E27FC236}">
                <a16:creationId xmlns:a16="http://schemas.microsoft.com/office/drawing/2014/main" id="{A89F9359-7D4F-14DA-CC61-A0F9EB620FBE}"/>
              </a:ext>
            </a:extLst>
          </p:cNvPr>
          <p:cNvCxnSpPr>
            <a:cxnSpLocks/>
          </p:cNvCxnSpPr>
          <p:nvPr/>
        </p:nvCxnSpPr>
        <p:spPr>
          <a:xfrm flipH="1" flipV="1">
            <a:off x="9256231" y="3504240"/>
            <a:ext cx="1106981" cy="193559"/>
          </a:xfrm>
          <a:prstGeom prst="line">
            <a:avLst/>
          </a:prstGeom>
          <a:ln>
            <a:solidFill>
              <a:srgbClr val="7030A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a:extLst>
              <a:ext uri="{FF2B5EF4-FFF2-40B4-BE49-F238E27FC236}">
                <a16:creationId xmlns:a16="http://schemas.microsoft.com/office/drawing/2014/main" id="{011152FA-B8B9-F47C-226D-0112B0E40979}"/>
              </a:ext>
            </a:extLst>
          </p:cNvPr>
          <p:cNvCxnSpPr>
            <a:cxnSpLocks/>
          </p:cNvCxnSpPr>
          <p:nvPr/>
        </p:nvCxnSpPr>
        <p:spPr>
          <a:xfrm flipH="1" flipV="1">
            <a:off x="9249177" y="4015678"/>
            <a:ext cx="1143226" cy="199896"/>
          </a:xfrm>
          <a:prstGeom prst="line">
            <a:avLst/>
          </a:prstGeom>
          <a:ln>
            <a:solidFill>
              <a:srgbClr val="7030A0"/>
            </a:solidFill>
          </a:ln>
        </p:spPr>
        <p:style>
          <a:lnRef idx="1">
            <a:schemeClr val="accent6"/>
          </a:lnRef>
          <a:fillRef idx="0">
            <a:schemeClr val="accent6"/>
          </a:fillRef>
          <a:effectRef idx="0">
            <a:schemeClr val="accent6"/>
          </a:effectRef>
          <a:fontRef idx="minor">
            <a:schemeClr val="tx1"/>
          </a:fontRef>
        </p:style>
      </p:cxnSp>
      <p:cxnSp>
        <p:nvCxnSpPr>
          <p:cNvPr id="56" name="Straight Connector 55">
            <a:extLst>
              <a:ext uri="{FF2B5EF4-FFF2-40B4-BE49-F238E27FC236}">
                <a16:creationId xmlns:a16="http://schemas.microsoft.com/office/drawing/2014/main" id="{79B33F6C-796E-02B6-E2D2-B4CFB23AAE3F}"/>
              </a:ext>
            </a:extLst>
          </p:cNvPr>
          <p:cNvCxnSpPr>
            <a:cxnSpLocks/>
          </p:cNvCxnSpPr>
          <p:nvPr/>
        </p:nvCxnSpPr>
        <p:spPr>
          <a:xfrm flipH="1" flipV="1">
            <a:off x="9272826" y="4486665"/>
            <a:ext cx="1120572" cy="195935"/>
          </a:xfrm>
          <a:prstGeom prst="line">
            <a:avLst/>
          </a:prstGeom>
          <a:ln>
            <a:solidFill>
              <a:srgbClr val="7030A0"/>
            </a:solidFill>
          </a:ln>
        </p:spPr>
        <p:style>
          <a:lnRef idx="1">
            <a:schemeClr val="accent6"/>
          </a:lnRef>
          <a:fillRef idx="0">
            <a:schemeClr val="accent6"/>
          </a:fillRef>
          <a:effectRef idx="0">
            <a:schemeClr val="accent6"/>
          </a:effectRef>
          <a:fontRef idx="minor">
            <a:schemeClr val="tx1"/>
          </a:fontRef>
        </p:style>
      </p:cxnSp>
      <p:cxnSp>
        <p:nvCxnSpPr>
          <p:cNvPr id="57" name="Straight Connector 56">
            <a:extLst>
              <a:ext uri="{FF2B5EF4-FFF2-40B4-BE49-F238E27FC236}">
                <a16:creationId xmlns:a16="http://schemas.microsoft.com/office/drawing/2014/main" id="{538DAE91-4F40-7C08-A7C9-AE14534E97FF}"/>
              </a:ext>
            </a:extLst>
          </p:cNvPr>
          <p:cNvCxnSpPr>
            <a:cxnSpLocks/>
          </p:cNvCxnSpPr>
          <p:nvPr/>
        </p:nvCxnSpPr>
        <p:spPr>
          <a:xfrm flipH="1" flipV="1">
            <a:off x="9276205" y="4967792"/>
            <a:ext cx="1160762" cy="202962"/>
          </a:xfrm>
          <a:prstGeom prst="line">
            <a:avLst/>
          </a:prstGeom>
          <a:ln>
            <a:solidFill>
              <a:srgbClr val="7030A0"/>
            </a:solidFill>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48C12593-4105-661F-C783-E61907C57220}"/>
              </a:ext>
            </a:extLst>
          </p:cNvPr>
          <p:cNvCxnSpPr>
            <a:cxnSpLocks/>
          </p:cNvCxnSpPr>
          <p:nvPr/>
        </p:nvCxnSpPr>
        <p:spPr>
          <a:xfrm flipV="1">
            <a:off x="10031242" y="2218587"/>
            <a:ext cx="85049" cy="458051"/>
          </a:xfrm>
          <a:prstGeom prst="straightConnector1">
            <a:avLst/>
          </a:prstGeom>
          <a:ln>
            <a:solidFill>
              <a:srgbClr val="7030A0"/>
            </a:solidFill>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5A2AE9-CFA3-C2F9-EB2F-3997004014E6}"/>
                  </a:ext>
                </a:extLst>
              </p:cNvPr>
              <p:cNvSpPr txBox="1"/>
              <p:nvPr/>
            </p:nvSpPr>
            <p:spPr>
              <a:xfrm>
                <a:off x="10060057" y="1918081"/>
                <a:ext cx="286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3</m:t>
                          </m:r>
                        </m:sub>
                      </m:sSub>
                    </m:oMath>
                  </m:oMathPara>
                </a14:m>
                <a:endParaRPr lang="en-US" dirty="0"/>
              </a:p>
            </p:txBody>
          </p:sp>
        </mc:Choice>
        <mc:Fallback xmlns="">
          <p:sp>
            <p:nvSpPr>
              <p:cNvPr id="59" name="TextBox 58">
                <a:extLst>
                  <a:ext uri="{FF2B5EF4-FFF2-40B4-BE49-F238E27FC236}">
                    <a16:creationId xmlns:a16="http://schemas.microsoft.com/office/drawing/2014/main" id="{305A2AE9-CFA3-C2F9-EB2F-3997004014E6}"/>
                  </a:ext>
                </a:extLst>
              </p:cNvPr>
              <p:cNvSpPr txBox="1">
                <a:spLocks noRot="1" noChangeAspect="1" noMove="1" noResize="1" noEditPoints="1" noAdjustHandles="1" noChangeArrowheads="1" noChangeShapeType="1" noTextEdit="1"/>
              </p:cNvSpPr>
              <p:nvPr/>
            </p:nvSpPr>
            <p:spPr>
              <a:xfrm>
                <a:off x="10060057" y="1918081"/>
                <a:ext cx="286873" cy="276999"/>
              </a:xfrm>
              <a:prstGeom prst="rect">
                <a:avLst/>
              </a:prstGeom>
              <a:blipFill>
                <a:blip r:embed="rId9"/>
                <a:stretch>
                  <a:fillRect l="-21277" r="-8511" b="-15556"/>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B09E7A04-9BE1-4E0F-21A5-73CB5D5CE812}"/>
              </a:ext>
            </a:extLst>
          </p:cNvPr>
          <p:cNvCxnSpPr>
            <a:cxnSpLocks/>
          </p:cNvCxnSpPr>
          <p:nvPr/>
        </p:nvCxnSpPr>
        <p:spPr>
          <a:xfrm flipV="1">
            <a:off x="9328729" y="2191197"/>
            <a:ext cx="211655" cy="1289739"/>
          </a:xfrm>
          <a:prstGeom prst="straightConnector1">
            <a:avLst/>
          </a:prstGeom>
          <a:ln>
            <a:solidFill>
              <a:srgbClr val="7030A0"/>
            </a:solidFill>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EED044D-AC4F-EAF3-787F-07EBB037F8D6}"/>
                  </a:ext>
                </a:extLst>
              </p:cNvPr>
              <p:cNvSpPr txBox="1"/>
              <p:nvPr/>
            </p:nvSpPr>
            <p:spPr>
              <a:xfrm>
                <a:off x="9451369" y="1899198"/>
                <a:ext cx="2616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e>
                        <m:sub>
                          <m:r>
                            <a:rPr lang="en-US" b="0" i="1" smtClean="0">
                              <a:latin typeface="Cambria Math" panose="02040503050406030204" pitchFamily="18" charset="0"/>
                            </a:rPr>
                            <m:t>𝑡</m:t>
                          </m:r>
                        </m:sub>
                      </m:sSub>
                    </m:oMath>
                  </m:oMathPara>
                </a14:m>
                <a:endParaRPr lang="en-US" dirty="0"/>
              </a:p>
            </p:txBody>
          </p:sp>
        </mc:Choice>
        <mc:Fallback xmlns="">
          <p:sp>
            <p:nvSpPr>
              <p:cNvPr id="61" name="TextBox 60">
                <a:extLst>
                  <a:ext uri="{FF2B5EF4-FFF2-40B4-BE49-F238E27FC236}">
                    <a16:creationId xmlns:a16="http://schemas.microsoft.com/office/drawing/2014/main" id="{1EED044D-AC4F-EAF3-787F-07EBB037F8D6}"/>
                  </a:ext>
                </a:extLst>
              </p:cNvPr>
              <p:cNvSpPr txBox="1">
                <a:spLocks noRot="1" noChangeAspect="1" noMove="1" noResize="1" noEditPoints="1" noAdjustHandles="1" noChangeArrowheads="1" noChangeShapeType="1" noTextEdit="1"/>
              </p:cNvSpPr>
              <p:nvPr/>
            </p:nvSpPr>
            <p:spPr>
              <a:xfrm>
                <a:off x="9451369" y="1899198"/>
                <a:ext cx="261610" cy="276999"/>
              </a:xfrm>
              <a:prstGeom prst="rect">
                <a:avLst/>
              </a:prstGeom>
              <a:blipFill>
                <a:blip r:embed="rId10"/>
                <a:stretch>
                  <a:fillRect l="-23256" t="-11111" r="-51163" b="-26667"/>
                </a:stretch>
              </a:blipFill>
            </p:spPr>
            <p:txBody>
              <a:bodyPr/>
              <a:lstStyle/>
              <a:p>
                <a:r>
                  <a:rPr lang="en-US">
                    <a:noFill/>
                  </a:rPr>
                  <a:t> </a:t>
                </a:r>
              </a:p>
            </p:txBody>
          </p:sp>
        </mc:Fallback>
      </mc:AlternateContent>
      <p:sp>
        <p:nvSpPr>
          <p:cNvPr id="62" name="Arc 61">
            <a:extLst>
              <a:ext uri="{FF2B5EF4-FFF2-40B4-BE49-F238E27FC236}">
                <a16:creationId xmlns:a16="http://schemas.microsoft.com/office/drawing/2014/main" id="{8D459519-0BC3-AC30-4B56-B924D8852734}"/>
              </a:ext>
            </a:extLst>
          </p:cNvPr>
          <p:cNvSpPr/>
          <p:nvPr/>
        </p:nvSpPr>
        <p:spPr>
          <a:xfrm rot="10800000">
            <a:off x="8850315" y="2994877"/>
            <a:ext cx="930325" cy="930325"/>
          </a:xfrm>
          <a:prstGeom prst="arc">
            <a:avLst>
              <a:gd name="adj1" fmla="val 6005048"/>
              <a:gd name="adj2" fmla="val 10950313"/>
            </a:avLst>
          </a:prstGeom>
          <a:ln>
            <a:solidFill>
              <a:srgbClr val="7030A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63" name="Arrow: Right 62">
            <a:extLst>
              <a:ext uri="{FF2B5EF4-FFF2-40B4-BE49-F238E27FC236}">
                <a16:creationId xmlns:a16="http://schemas.microsoft.com/office/drawing/2014/main" id="{75C7469A-B529-BF3A-96E7-3D7C27A713BE}"/>
              </a:ext>
            </a:extLst>
          </p:cNvPr>
          <p:cNvSpPr/>
          <p:nvPr/>
        </p:nvSpPr>
        <p:spPr>
          <a:xfrm rot="18773268" flipV="1">
            <a:off x="7862800" y="3205678"/>
            <a:ext cx="1148651" cy="2343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Right 63">
            <a:extLst>
              <a:ext uri="{FF2B5EF4-FFF2-40B4-BE49-F238E27FC236}">
                <a16:creationId xmlns:a16="http://schemas.microsoft.com/office/drawing/2014/main" id="{158EA917-335E-7B70-CE25-FB3DE509A8A7}"/>
              </a:ext>
            </a:extLst>
          </p:cNvPr>
          <p:cNvSpPr/>
          <p:nvPr/>
        </p:nvSpPr>
        <p:spPr>
          <a:xfrm rot="13649682" flipV="1">
            <a:off x="7834856" y="3166856"/>
            <a:ext cx="1148651" cy="2343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006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4F358-A16F-5FD4-5101-911C8DD583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D574FA-4F77-AA28-14C0-83C5F9B9E438}"/>
              </a:ext>
            </a:extLst>
          </p:cNvPr>
          <p:cNvSpPr>
            <a:spLocks noGrp="1"/>
          </p:cNvSpPr>
          <p:nvPr>
            <p:ph type="title"/>
          </p:nvPr>
        </p:nvSpPr>
        <p:spPr/>
        <p:txBody>
          <a:bodyPr/>
          <a:lstStyle/>
          <a:p>
            <a:r>
              <a:rPr lang="en-US" dirty="0"/>
              <a:t>Multi-layer panels (normal incidence)</a:t>
            </a:r>
          </a:p>
        </p:txBody>
      </p:sp>
      <p:sp>
        <p:nvSpPr>
          <p:cNvPr id="4" name="Footer Placeholder 3">
            <a:extLst>
              <a:ext uri="{FF2B5EF4-FFF2-40B4-BE49-F238E27FC236}">
                <a16:creationId xmlns:a16="http://schemas.microsoft.com/office/drawing/2014/main" id="{6223614B-A3C1-C9B2-0CE7-DF33A947EAE9}"/>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7CF1FE1A-349F-B64D-F102-BA083E40328F}"/>
              </a:ext>
            </a:extLst>
          </p:cNvPr>
          <p:cNvSpPr>
            <a:spLocks noGrp="1"/>
          </p:cNvSpPr>
          <p:nvPr>
            <p:ph type="sldNum" sz="quarter" idx="12"/>
          </p:nvPr>
        </p:nvSpPr>
        <p:spPr/>
        <p:txBody>
          <a:bodyPr/>
          <a:lstStyle/>
          <a:p>
            <a:fld id="{B62F1270-CA5A-4BF1-AAF5-16F08E48CB78}" type="slidenum">
              <a:rPr lang="en-US" smtClean="0"/>
              <a:t>5</a:t>
            </a:fld>
            <a:endParaRPr lang="en-US"/>
          </a:p>
        </p:txBody>
      </p:sp>
      <p:pic>
        <p:nvPicPr>
          <p:cNvPr id="12" name="Picture 11">
            <a:extLst>
              <a:ext uri="{FF2B5EF4-FFF2-40B4-BE49-F238E27FC236}">
                <a16:creationId xmlns:a16="http://schemas.microsoft.com/office/drawing/2014/main" id="{D1BBA32C-077E-F23C-411C-8A51784B723C}"/>
              </a:ext>
            </a:extLst>
          </p:cNvPr>
          <p:cNvPicPr>
            <a:picLocks noChangeAspect="1"/>
          </p:cNvPicPr>
          <p:nvPr/>
        </p:nvPicPr>
        <p:blipFill>
          <a:blip r:embed="rId2"/>
          <a:stretch>
            <a:fillRect/>
          </a:stretch>
        </p:blipFill>
        <p:spPr>
          <a:xfrm>
            <a:off x="774359" y="629679"/>
            <a:ext cx="7033054" cy="5274791"/>
          </a:xfrm>
          <a:prstGeom prst="rect">
            <a:avLst/>
          </a:prstGeom>
        </p:spPr>
      </p:pic>
    </p:spTree>
    <p:extLst>
      <p:ext uri="{BB962C8B-B14F-4D97-AF65-F5344CB8AC3E}">
        <p14:creationId xmlns:p14="http://schemas.microsoft.com/office/powerpoint/2010/main" val="979297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B42F0-4DEF-BAB5-E928-BFAC46755D7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801A9921-5337-4127-1B05-715D4CB26613}"/>
              </a:ext>
            </a:extLst>
          </p:cNvPr>
          <p:cNvPicPr>
            <a:picLocks noChangeAspect="1"/>
          </p:cNvPicPr>
          <p:nvPr/>
        </p:nvPicPr>
        <p:blipFill>
          <a:blip r:embed="rId2"/>
          <a:stretch>
            <a:fillRect/>
          </a:stretch>
        </p:blipFill>
        <p:spPr>
          <a:xfrm>
            <a:off x="774359" y="629679"/>
            <a:ext cx="7033054" cy="5274791"/>
          </a:xfrm>
          <a:prstGeom prst="rect">
            <a:avLst/>
          </a:prstGeom>
        </p:spPr>
      </p:pic>
      <p:sp>
        <p:nvSpPr>
          <p:cNvPr id="2" name="Title 1">
            <a:extLst>
              <a:ext uri="{FF2B5EF4-FFF2-40B4-BE49-F238E27FC236}">
                <a16:creationId xmlns:a16="http://schemas.microsoft.com/office/drawing/2014/main" id="{A7637FD4-87E7-B306-22C1-368A06D53FF0}"/>
              </a:ext>
            </a:extLst>
          </p:cNvPr>
          <p:cNvSpPr>
            <a:spLocks noGrp="1"/>
          </p:cNvSpPr>
          <p:nvPr>
            <p:ph type="title"/>
          </p:nvPr>
        </p:nvSpPr>
        <p:spPr/>
        <p:txBody>
          <a:bodyPr/>
          <a:lstStyle/>
          <a:p>
            <a:r>
              <a:rPr lang="en-US" dirty="0"/>
              <a:t>Multi-layer panels (normal incidence)</a:t>
            </a:r>
          </a:p>
        </p:txBody>
      </p:sp>
      <p:sp>
        <p:nvSpPr>
          <p:cNvPr id="4" name="Footer Placeholder 3">
            <a:extLst>
              <a:ext uri="{FF2B5EF4-FFF2-40B4-BE49-F238E27FC236}">
                <a16:creationId xmlns:a16="http://schemas.microsoft.com/office/drawing/2014/main" id="{2E77CB0F-09FA-8E37-AC67-37D47526A21A}"/>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990D13B5-87C3-D864-5B39-471CE010D9BC}"/>
              </a:ext>
            </a:extLst>
          </p:cNvPr>
          <p:cNvSpPr>
            <a:spLocks noGrp="1"/>
          </p:cNvSpPr>
          <p:nvPr>
            <p:ph type="sldNum" sz="quarter" idx="12"/>
          </p:nvPr>
        </p:nvSpPr>
        <p:spPr/>
        <p:txBody>
          <a:bodyPr/>
          <a:lstStyle/>
          <a:p>
            <a:fld id="{B62F1270-CA5A-4BF1-AAF5-16F08E48CB78}" type="slidenum">
              <a:rPr lang="en-US" smtClean="0"/>
              <a:t>6</a:t>
            </a:fld>
            <a:endParaRPr lang="en-US"/>
          </a:p>
        </p:txBody>
      </p:sp>
    </p:spTree>
    <p:extLst>
      <p:ext uri="{BB962C8B-B14F-4D97-AF65-F5344CB8AC3E}">
        <p14:creationId xmlns:p14="http://schemas.microsoft.com/office/powerpoint/2010/main" val="1849209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D14F4-C26D-C74B-5CAF-C5A51ACB2F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9BA4C8-3C30-7B8D-0212-C629840AD8C1}"/>
              </a:ext>
            </a:extLst>
          </p:cNvPr>
          <p:cNvSpPr>
            <a:spLocks noGrp="1"/>
          </p:cNvSpPr>
          <p:nvPr>
            <p:ph type="title"/>
          </p:nvPr>
        </p:nvSpPr>
        <p:spPr/>
        <p:txBody>
          <a:bodyPr/>
          <a:lstStyle/>
          <a:p>
            <a:r>
              <a:rPr lang="en-US" dirty="0"/>
              <a:t>Multi-layer panels (random incidence)</a:t>
            </a:r>
          </a:p>
        </p:txBody>
      </p:sp>
      <p:sp>
        <p:nvSpPr>
          <p:cNvPr id="4" name="Footer Placeholder 3">
            <a:extLst>
              <a:ext uri="{FF2B5EF4-FFF2-40B4-BE49-F238E27FC236}">
                <a16:creationId xmlns:a16="http://schemas.microsoft.com/office/drawing/2014/main" id="{63680806-463F-CA0B-D131-50D6B1AB36A3}"/>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64CF2DB9-497F-829F-313F-16919A254DB1}"/>
              </a:ext>
            </a:extLst>
          </p:cNvPr>
          <p:cNvSpPr>
            <a:spLocks noGrp="1"/>
          </p:cNvSpPr>
          <p:nvPr>
            <p:ph type="sldNum" sz="quarter" idx="12"/>
          </p:nvPr>
        </p:nvSpPr>
        <p:spPr/>
        <p:txBody>
          <a:bodyPr/>
          <a:lstStyle/>
          <a:p>
            <a:fld id="{B62F1270-CA5A-4BF1-AAF5-16F08E48CB78}" type="slidenum">
              <a:rPr lang="en-US" smtClean="0"/>
              <a:t>7</a:t>
            </a:fld>
            <a:endParaRPr lang="en-US"/>
          </a:p>
        </p:txBody>
      </p:sp>
      <p:sp>
        <p:nvSpPr>
          <p:cNvPr id="8" name="Content Placeholder 2">
            <a:extLst>
              <a:ext uri="{FF2B5EF4-FFF2-40B4-BE49-F238E27FC236}">
                <a16:creationId xmlns:a16="http://schemas.microsoft.com/office/drawing/2014/main" id="{93D08739-D1B5-5FAE-6489-6E4334C0A757}"/>
              </a:ext>
            </a:extLst>
          </p:cNvPr>
          <p:cNvSpPr>
            <a:spLocks noGrp="1"/>
          </p:cNvSpPr>
          <p:nvPr>
            <p:ph idx="1"/>
          </p:nvPr>
        </p:nvSpPr>
        <p:spPr>
          <a:xfrm>
            <a:off x="0" y="1100695"/>
            <a:ext cx="8872151" cy="5036494"/>
          </a:xfrm>
        </p:spPr>
        <p:txBody>
          <a:bodyPr/>
          <a:lstStyle/>
          <a:p>
            <a:pPr marL="0" indent="0">
              <a:buNone/>
            </a:pPr>
            <a:r>
              <a:rPr lang="en-US" i="1" dirty="0"/>
              <a:t>“…the complexity of construction and correspondingly larger number of parameters, some of which are difficult to evaluate, militate against the refinement of theoretical treatments….</a:t>
            </a:r>
          </a:p>
          <a:p>
            <a:pPr marL="0" indent="0">
              <a:buNone/>
            </a:pPr>
            <a:r>
              <a:rPr lang="en-US" i="1" dirty="0"/>
              <a:t>The following analyses are offered, therefore, more as vehicles for the discussion of the general physical mechanisms involved, than as means of accurate quantitative assessments of the performance of practical structures.”</a:t>
            </a:r>
          </a:p>
        </p:txBody>
      </p:sp>
      <p:pic>
        <p:nvPicPr>
          <p:cNvPr id="10" name="Picture 9">
            <a:extLst>
              <a:ext uri="{FF2B5EF4-FFF2-40B4-BE49-F238E27FC236}">
                <a16:creationId xmlns:a16="http://schemas.microsoft.com/office/drawing/2014/main" id="{FE9011ED-7216-27E2-566F-E294E8DB5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6045" y="1802456"/>
            <a:ext cx="2963965" cy="4444314"/>
          </a:xfrm>
          <a:prstGeom prst="rect">
            <a:avLst/>
          </a:prstGeom>
        </p:spPr>
      </p:pic>
    </p:spTree>
    <p:extLst>
      <p:ext uri="{BB962C8B-B14F-4D97-AF65-F5344CB8AC3E}">
        <p14:creationId xmlns:p14="http://schemas.microsoft.com/office/powerpoint/2010/main" val="3690883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B23C2-0023-06CA-C1F0-8E237B0AB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9E856A-FD88-55BB-88E2-2D60031E54B1}"/>
              </a:ext>
            </a:extLst>
          </p:cNvPr>
          <p:cNvSpPr>
            <a:spLocks noGrp="1"/>
          </p:cNvSpPr>
          <p:nvPr>
            <p:ph type="title"/>
          </p:nvPr>
        </p:nvSpPr>
        <p:spPr/>
        <p:txBody>
          <a:bodyPr/>
          <a:lstStyle/>
          <a:p>
            <a:r>
              <a:rPr lang="en-US" dirty="0"/>
              <a:t>Multi-layer panels (random incidence)</a:t>
            </a:r>
          </a:p>
        </p:txBody>
      </p:sp>
      <p:sp>
        <p:nvSpPr>
          <p:cNvPr id="4" name="Footer Placeholder 3">
            <a:extLst>
              <a:ext uri="{FF2B5EF4-FFF2-40B4-BE49-F238E27FC236}">
                <a16:creationId xmlns:a16="http://schemas.microsoft.com/office/drawing/2014/main" id="{3BD72A44-114A-1B63-FF28-A7FF77E2A2E6}"/>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516729AD-BB3D-3DF2-AF50-4DF3D275971B}"/>
              </a:ext>
            </a:extLst>
          </p:cNvPr>
          <p:cNvSpPr>
            <a:spLocks noGrp="1"/>
          </p:cNvSpPr>
          <p:nvPr>
            <p:ph type="sldNum" sz="quarter" idx="12"/>
          </p:nvPr>
        </p:nvSpPr>
        <p:spPr/>
        <p:txBody>
          <a:bodyPr/>
          <a:lstStyle/>
          <a:p>
            <a:fld id="{B62F1270-CA5A-4BF1-AAF5-16F08E48CB78}" type="slidenum">
              <a:rPr lang="en-US" smtClean="0"/>
              <a:t>8</a:t>
            </a:fld>
            <a:endParaRPr lang="en-US"/>
          </a:p>
        </p:txBody>
      </p:sp>
      <p:pic>
        <p:nvPicPr>
          <p:cNvPr id="7" name="Picture 6">
            <a:extLst>
              <a:ext uri="{FF2B5EF4-FFF2-40B4-BE49-F238E27FC236}">
                <a16:creationId xmlns:a16="http://schemas.microsoft.com/office/drawing/2014/main" id="{0BC22736-52D8-62D4-038C-269E815016DC}"/>
              </a:ext>
            </a:extLst>
          </p:cNvPr>
          <p:cNvPicPr>
            <a:picLocks noChangeAspect="1"/>
          </p:cNvPicPr>
          <p:nvPr/>
        </p:nvPicPr>
        <p:blipFill>
          <a:blip r:embed="rId2"/>
          <a:stretch>
            <a:fillRect/>
          </a:stretch>
        </p:blipFill>
        <p:spPr>
          <a:xfrm>
            <a:off x="309433" y="915260"/>
            <a:ext cx="6366391" cy="4216913"/>
          </a:xfrm>
          <a:prstGeom prst="rect">
            <a:avLst/>
          </a:prstGeom>
        </p:spPr>
      </p:pic>
      <p:pic>
        <p:nvPicPr>
          <p:cNvPr id="9" name="Picture 8">
            <a:extLst>
              <a:ext uri="{FF2B5EF4-FFF2-40B4-BE49-F238E27FC236}">
                <a16:creationId xmlns:a16="http://schemas.microsoft.com/office/drawing/2014/main" id="{098C7D38-A531-556D-2500-DAFCE90AE476}"/>
              </a:ext>
            </a:extLst>
          </p:cNvPr>
          <p:cNvPicPr>
            <a:picLocks noChangeAspect="1"/>
          </p:cNvPicPr>
          <p:nvPr/>
        </p:nvPicPr>
        <p:blipFill>
          <a:blip r:embed="rId3"/>
          <a:stretch>
            <a:fillRect/>
          </a:stretch>
        </p:blipFill>
        <p:spPr>
          <a:xfrm>
            <a:off x="102636" y="5347606"/>
            <a:ext cx="6366391" cy="1510394"/>
          </a:xfrm>
          <a:prstGeom prst="rect">
            <a:avLst/>
          </a:prstGeom>
        </p:spPr>
      </p:pic>
      <p:pic>
        <p:nvPicPr>
          <p:cNvPr id="11" name="Picture 10">
            <a:extLst>
              <a:ext uri="{FF2B5EF4-FFF2-40B4-BE49-F238E27FC236}">
                <a16:creationId xmlns:a16="http://schemas.microsoft.com/office/drawing/2014/main" id="{2BA26157-D254-7477-9A61-C4E4D6FADD27}"/>
              </a:ext>
            </a:extLst>
          </p:cNvPr>
          <p:cNvPicPr>
            <a:picLocks noChangeAspect="1"/>
          </p:cNvPicPr>
          <p:nvPr/>
        </p:nvPicPr>
        <p:blipFill>
          <a:blip r:embed="rId4"/>
          <a:stretch>
            <a:fillRect/>
          </a:stretch>
        </p:blipFill>
        <p:spPr>
          <a:xfrm>
            <a:off x="6755027" y="34302"/>
            <a:ext cx="5364747" cy="2535932"/>
          </a:xfrm>
          <a:prstGeom prst="rect">
            <a:avLst/>
          </a:prstGeom>
        </p:spPr>
      </p:pic>
    </p:spTree>
    <p:extLst>
      <p:ext uri="{BB962C8B-B14F-4D97-AF65-F5344CB8AC3E}">
        <p14:creationId xmlns:p14="http://schemas.microsoft.com/office/powerpoint/2010/main" val="3603115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31E6F-CE76-4287-AA85-BCAA9F9177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C0AFE-7529-8047-DEF3-E69A6947CEF1}"/>
              </a:ext>
            </a:extLst>
          </p:cNvPr>
          <p:cNvSpPr>
            <a:spLocks noGrp="1"/>
          </p:cNvSpPr>
          <p:nvPr>
            <p:ph type="title"/>
          </p:nvPr>
        </p:nvSpPr>
        <p:spPr/>
        <p:txBody>
          <a:bodyPr/>
          <a:lstStyle/>
          <a:p>
            <a:r>
              <a:rPr lang="en-US" dirty="0"/>
              <a:t>Multi-layer panels (random incidence)</a:t>
            </a:r>
          </a:p>
        </p:txBody>
      </p:sp>
      <p:sp>
        <p:nvSpPr>
          <p:cNvPr id="4" name="Footer Placeholder 3">
            <a:extLst>
              <a:ext uri="{FF2B5EF4-FFF2-40B4-BE49-F238E27FC236}">
                <a16:creationId xmlns:a16="http://schemas.microsoft.com/office/drawing/2014/main" id="{3E53D5AF-A407-7D1C-2BE9-524691D56270}"/>
              </a:ext>
            </a:extLst>
          </p:cNvPr>
          <p:cNvSpPr>
            <a:spLocks noGrp="1"/>
          </p:cNvSpPr>
          <p:nvPr>
            <p:ph type="ftr" sz="quarter" idx="11"/>
          </p:nvPr>
        </p:nvSpPr>
        <p:spPr/>
        <p:txBody>
          <a:bodyPr/>
          <a:lstStyle/>
          <a:p>
            <a:r>
              <a:rPr lang="en-US" sz="1200" dirty="0"/>
              <a:t>Wall assemblies and enclosures</a:t>
            </a:r>
          </a:p>
        </p:txBody>
      </p:sp>
      <p:sp>
        <p:nvSpPr>
          <p:cNvPr id="5" name="Slide Number Placeholder 4">
            <a:extLst>
              <a:ext uri="{FF2B5EF4-FFF2-40B4-BE49-F238E27FC236}">
                <a16:creationId xmlns:a16="http://schemas.microsoft.com/office/drawing/2014/main" id="{850AAD2C-E811-C2D2-85E1-98A54CFC6428}"/>
              </a:ext>
            </a:extLst>
          </p:cNvPr>
          <p:cNvSpPr>
            <a:spLocks noGrp="1"/>
          </p:cNvSpPr>
          <p:nvPr>
            <p:ph type="sldNum" sz="quarter" idx="12"/>
          </p:nvPr>
        </p:nvSpPr>
        <p:spPr/>
        <p:txBody>
          <a:bodyPr/>
          <a:lstStyle/>
          <a:p>
            <a:fld id="{B62F1270-CA5A-4BF1-AAF5-16F08E48CB78}" type="slidenum">
              <a:rPr lang="en-US" smtClean="0"/>
              <a:t>9</a:t>
            </a:fld>
            <a:endParaRPr lang="en-US"/>
          </a:p>
        </p:txBody>
      </p:sp>
      <p:pic>
        <p:nvPicPr>
          <p:cNvPr id="8" name="Picture 7">
            <a:extLst>
              <a:ext uri="{FF2B5EF4-FFF2-40B4-BE49-F238E27FC236}">
                <a16:creationId xmlns:a16="http://schemas.microsoft.com/office/drawing/2014/main" id="{06BA3227-93AD-EC55-D6CA-E298FDA86922}"/>
              </a:ext>
            </a:extLst>
          </p:cNvPr>
          <p:cNvPicPr>
            <a:picLocks noChangeAspect="1"/>
          </p:cNvPicPr>
          <p:nvPr/>
        </p:nvPicPr>
        <p:blipFill>
          <a:blip r:embed="rId2"/>
          <a:stretch>
            <a:fillRect/>
          </a:stretch>
        </p:blipFill>
        <p:spPr>
          <a:xfrm>
            <a:off x="53546" y="758415"/>
            <a:ext cx="5552303" cy="5963060"/>
          </a:xfrm>
          <a:prstGeom prst="rect">
            <a:avLst/>
          </a:prstGeom>
        </p:spPr>
      </p:pic>
      <p:sp>
        <p:nvSpPr>
          <p:cNvPr id="13" name="TextBox 12">
            <a:extLst>
              <a:ext uri="{FF2B5EF4-FFF2-40B4-BE49-F238E27FC236}">
                <a16:creationId xmlns:a16="http://schemas.microsoft.com/office/drawing/2014/main" id="{3A13AD1D-FE92-9E11-20F4-53CB4B11D030}"/>
              </a:ext>
            </a:extLst>
          </p:cNvPr>
          <p:cNvSpPr txBox="1"/>
          <p:nvPr/>
        </p:nvSpPr>
        <p:spPr>
          <a:xfrm>
            <a:off x="2323070" y="1383957"/>
            <a:ext cx="210065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latin typeface="Atkinson Hyperlegible" pitchFamily="50" charset="0"/>
              </a:rPr>
              <a:t>2 mm steel panels</a:t>
            </a:r>
          </a:p>
        </p:txBody>
      </p:sp>
      <p:sp>
        <p:nvSpPr>
          <p:cNvPr id="14" name="TextBox 13">
            <a:extLst>
              <a:ext uri="{FF2B5EF4-FFF2-40B4-BE49-F238E27FC236}">
                <a16:creationId xmlns:a16="http://schemas.microsoft.com/office/drawing/2014/main" id="{246A316F-319B-A6C6-A429-5F645E2CB0D5}"/>
              </a:ext>
            </a:extLst>
          </p:cNvPr>
          <p:cNvSpPr txBox="1"/>
          <p:nvPr/>
        </p:nvSpPr>
        <p:spPr>
          <a:xfrm>
            <a:off x="3373395" y="5212433"/>
            <a:ext cx="1589903"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a:latin typeface="Atkinson Hyperlegible" pitchFamily="50" charset="0"/>
              </a:rPr>
              <a:t>From Fahy &amp; </a:t>
            </a:r>
            <a:r>
              <a:rPr lang="en-US" sz="1100" dirty="0" err="1">
                <a:latin typeface="Atkinson Hyperlegible" pitchFamily="50" charset="0"/>
              </a:rPr>
              <a:t>Gardonio</a:t>
            </a:r>
            <a:endParaRPr lang="en-US" sz="1100" dirty="0">
              <a:latin typeface="Atkinson Hyperlegible" pitchFamily="50" charset="0"/>
            </a:endParaRPr>
          </a:p>
        </p:txBody>
      </p:sp>
    </p:spTree>
    <p:extLst>
      <p:ext uri="{BB962C8B-B14F-4D97-AF65-F5344CB8AC3E}">
        <p14:creationId xmlns:p14="http://schemas.microsoft.com/office/powerpoint/2010/main" val="31138481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21465</TotalTime>
  <Words>1202</Words>
  <Application>Microsoft Office PowerPoint</Application>
  <PresentationFormat>Widescreen</PresentationFormat>
  <Paragraphs>215</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Atkinson Hyperlegible</vt:lpstr>
      <vt:lpstr>Calibri</vt:lpstr>
      <vt:lpstr>Cambria Math</vt:lpstr>
      <vt:lpstr>Office Theme</vt:lpstr>
      <vt:lpstr>Acoustic Enclosures</vt:lpstr>
      <vt:lpstr>Transmission loss is very complicated</vt:lpstr>
      <vt:lpstr>Multi-layer panels</vt:lpstr>
      <vt:lpstr>Multi-layer panels</vt:lpstr>
      <vt:lpstr>Multi-layer panels (normal incidence)</vt:lpstr>
      <vt:lpstr>Multi-layer panels (normal incidence)</vt:lpstr>
      <vt:lpstr>Multi-layer panels (random incidence)</vt:lpstr>
      <vt:lpstr>Multi-layer panels (random incidence)</vt:lpstr>
      <vt:lpstr>Multi-layer panels (random incidence)</vt:lpstr>
      <vt:lpstr>Multi-layer panels (random incidence)</vt:lpstr>
      <vt:lpstr>Multi-layer panels (random incidence)</vt:lpstr>
      <vt:lpstr>Multi-layer panels</vt:lpstr>
      <vt:lpstr>Example problem: partition design</vt:lpstr>
      <vt:lpstr>Example problem: partition design</vt:lpstr>
      <vt:lpstr>Example problem: partition design</vt:lpstr>
      <vt:lpstr>Example problem: partition design</vt:lpstr>
      <vt:lpstr>Close-fitting enclosures</vt:lpstr>
      <vt:lpstr>Close-fitting enclosures</vt:lpstr>
      <vt:lpstr>Close-fitting enclosures</vt:lpstr>
      <vt:lpstr>Close-fitting enclosures</vt:lpstr>
      <vt:lpstr>Close-fitting enclosures</vt:lpstr>
      <vt:lpstr>Close-fitting enclosures—low frequencies</vt:lpstr>
      <vt:lpstr>Close-fitting enclosures—low frequencies</vt:lpstr>
      <vt:lpstr>Close-fitting enclosures—mid frequencies</vt:lpstr>
      <vt:lpstr>Close-fitting enclosures—high frequencies</vt:lpstr>
      <vt:lpstr>Large enclosures</vt:lpstr>
      <vt:lpstr>PowerPoint Presentation</vt:lpstr>
      <vt:lpstr>PowerPoint Presentation</vt:lpstr>
      <vt:lpstr>Leaks and ventilation holes reduce IL at low frequencies</vt:lpstr>
      <vt:lpstr>Leaks and ventilation holes reduce IL at low frequencies</vt:lpstr>
      <vt:lpstr>Leaks and ventilation holes reduce IL at low frequencies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Tyler Dare</dc:creator>
  <cp:lastModifiedBy>Tyler Dare</cp:lastModifiedBy>
  <cp:revision>184</cp:revision>
  <dcterms:created xsi:type="dcterms:W3CDTF">2025-01-05T23:36:15Z</dcterms:created>
  <dcterms:modified xsi:type="dcterms:W3CDTF">2025-02-17T01:36:53Z</dcterms:modified>
</cp:coreProperties>
</file>